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9" roundtripDataSignature="AMtx7mipOrxu3T6/PN19abr/MdXnj5Mh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C65BF0-F16B-4127-B269-3626AB4D6032}">
  <a:tblStyle styleId="{02C65BF0-F16B-4127-B269-3626AB4D603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5d5b1251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cf5d5b125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we will quickly review how we build, train and test our models. We begin with our clean examples, before the encoding. We start training with our handwritten characters and train our target model. We then test, as you can see our clean data shows a successful categorization. We then add an attack and we can see that this quickly fails to an accuracy of 6.2%. We next use thermometer encoded data and train our model. Again we perform similar tests. This time, when we attack the image, we can get an accuracy of 98.9%.</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e7373a6ad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ce7373a6ad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our results from the rest of our model development. We begin by going through the different types. We start with Clean Training, we then use Thermometer encoded data, and finally, we use an Adversarial training with thermometer encoding. Looking at the results for CIFAR-10, we can see that in the case of clean training, our results are low (4.0%). We then look at only a thermometer encoded input, we are better at 54.48%. FInally, we can see that when we use adversarial training and thermometer encoding, we get to 79.09% accuracy.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e7373a6ad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ce7373a6ad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Modified Haar Cascades Facial Recognition to collect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Applied Filters and normalization;</a:t>
            </a:r>
            <a:endParaRPr/>
          </a:p>
          <a:p>
            <a:pPr indent="0" lvl="0" marL="0" rtl="0" algn="l">
              <a:lnSpc>
                <a:spcPct val="100000"/>
              </a:lnSpc>
              <a:spcBef>
                <a:spcPts val="0"/>
              </a:spcBef>
              <a:spcAft>
                <a:spcPts val="0"/>
              </a:spcAft>
              <a:buSzPts val="1100"/>
              <a:buNone/>
            </a:pPr>
            <a:r>
              <a:rPr lang="en-US"/>
              <a:t>This is a collection of self-portrait images. We added some filters, different facial pose, etc. We are working to create normalization of our image set</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80339426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c8033942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Original Image goes into training step of our model,</a:t>
            </a:r>
            <a:endParaRPr/>
          </a:p>
          <a:p>
            <a:pPr indent="0" lvl="0" marL="0" rtl="0" algn="l">
              <a:lnSpc>
                <a:spcPct val="100000"/>
              </a:lnSpc>
              <a:spcBef>
                <a:spcPts val="0"/>
              </a:spcBef>
              <a:spcAft>
                <a:spcPts val="0"/>
              </a:spcAft>
              <a:buSzPts val="1100"/>
              <a:buNone/>
            </a:pPr>
            <a:r>
              <a:rPr lang="en-US"/>
              <a:t>the clean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e7373a6ad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ce7373a6ad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Before encoding, </a:t>
            </a:r>
            <a:r>
              <a:rPr lang="en-US"/>
              <a:t>adversarial</a:t>
            </a:r>
            <a:r>
              <a:rPr lang="en-US"/>
              <a:t> noise, Imperticible noise added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e7373a6a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ce7373a6a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Summary of our results, with clean training 46% after encoding 100%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dd7726df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cedd7726d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edd7726d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cedd7726d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e7373a6a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gce7373a6a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e7373a6a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ce7373a6ad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ea88d466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cea88d466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ea88d466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cea88d466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0ce9a0b9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0ce9a0b9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e7373a6ad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ce7373a6ad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e7373a6a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ce7373a6a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dd7726df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cedd7726d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Times"/>
              <a:buAutoNum type="arabicPeriod"/>
            </a:pPr>
            <a:r>
              <a:rPr lang="en-US">
                <a:solidFill>
                  <a:schemeClr val="dk1"/>
                </a:solidFill>
                <a:latin typeface="Times"/>
                <a:ea typeface="Times"/>
                <a:cs typeface="Times"/>
                <a:sym typeface="Times"/>
              </a:rPr>
              <a:t>Build an AI model protected by Thermometer Encoding</a:t>
            </a:r>
            <a:endParaRPr>
              <a:solidFill>
                <a:schemeClr val="dk1"/>
              </a:solidFill>
              <a:latin typeface="Times"/>
              <a:ea typeface="Times"/>
              <a:cs typeface="Times"/>
              <a:sym typeface="Times"/>
            </a:endParaRPr>
          </a:p>
          <a:p>
            <a:pPr indent="-298450" lvl="0" marL="457200" rtl="0" algn="l">
              <a:lnSpc>
                <a:spcPct val="100000"/>
              </a:lnSpc>
              <a:spcBef>
                <a:spcPts val="0"/>
              </a:spcBef>
              <a:spcAft>
                <a:spcPts val="0"/>
              </a:spcAft>
              <a:buClr>
                <a:schemeClr val="dk1"/>
              </a:buClr>
              <a:buSzPts val="1100"/>
              <a:buFont typeface="Times"/>
              <a:buAutoNum type="arabicPeriod"/>
            </a:pPr>
            <a:r>
              <a:rPr lang="en-US">
                <a:solidFill>
                  <a:schemeClr val="dk1"/>
                </a:solidFill>
                <a:latin typeface="Times"/>
                <a:ea typeface="Times"/>
                <a:cs typeface="Times"/>
                <a:sym typeface="Times"/>
              </a:rPr>
              <a:t>Test it on standard dataset from the paper.</a:t>
            </a:r>
            <a:endParaRPr>
              <a:solidFill>
                <a:schemeClr val="dk1"/>
              </a:solidFill>
              <a:latin typeface="Times"/>
              <a:ea typeface="Times"/>
              <a:cs typeface="Times"/>
              <a:sym typeface="Times"/>
            </a:endParaRPr>
          </a:p>
          <a:p>
            <a:pPr indent="-298450" lvl="0" marL="457200" rtl="0" algn="l">
              <a:lnSpc>
                <a:spcPct val="100000"/>
              </a:lnSpc>
              <a:spcBef>
                <a:spcPts val="0"/>
              </a:spcBef>
              <a:spcAft>
                <a:spcPts val="0"/>
              </a:spcAft>
              <a:buClr>
                <a:schemeClr val="dk1"/>
              </a:buClr>
              <a:buSzPts val="1100"/>
              <a:buFont typeface="Times"/>
              <a:buAutoNum type="arabicPeriod"/>
            </a:pPr>
            <a:r>
              <a:rPr lang="en-US">
                <a:solidFill>
                  <a:schemeClr val="dk1"/>
                </a:solidFill>
                <a:latin typeface="Times"/>
                <a:ea typeface="Times"/>
                <a:cs typeface="Times"/>
                <a:sym typeface="Times"/>
              </a:rPr>
              <a:t>Build our own dataset and apply the defense.</a:t>
            </a:r>
            <a:endParaRPr>
              <a:solidFill>
                <a:schemeClr val="dk1"/>
              </a:solidFill>
              <a:latin typeface="Times"/>
              <a:ea typeface="Times"/>
              <a:cs typeface="Times"/>
              <a:sym typeface="Times"/>
            </a:endParaRPr>
          </a:p>
          <a:p>
            <a:pPr indent="-298450" lvl="0" marL="457200" rtl="0" algn="l">
              <a:lnSpc>
                <a:spcPct val="100000"/>
              </a:lnSpc>
              <a:spcBef>
                <a:spcPts val="0"/>
              </a:spcBef>
              <a:spcAft>
                <a:spcPts val="0"/>
              </a:spcAft>
              <a:buClr>
                <a:schemeClr val="dk1"/>
              </a:buClr>
              <a:buSzPts val="1100"/>
              <a:buFont typeface="Times"/>
              <a:buAutoNum type="arabicPeriod"/>
            </a:pPr>
            <a:r>
              <a:rPr lang="en-US">
                <a:solidFill>
                  <a:schemeClr val="dk1"/>
                </a:solidFill>
                <a:latin typeface="Times"/>
                <a:ea typeface="Times"/>
                <a:cs typeface="Times"/>
                <a:sym typeface="Times"/>
              </a:rPr>
              <a:t>Finally, Discuss the attack paper that can break this defense and how that applies.</a:t>
            </a:r>
            <a:endParaRPr>
              <a:solidFill>
                <a:schemeClr val="dk1"/>
              </a:solidFill>
              <a:latin typeface="Times"/>
              <a:ea typeface="Times"/>
              <a:cs typeface="Times"/>
              <a:sym typeface="Time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e7373a6ad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ce7373a6ad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research by Buckman shows that one defense against adversarial attacks is to discretize the input in a method using thermometer encoding. Thermometer encoding is like one-hot encoding, but it represents magnitude instead of a categorical variable. So for example, if you need to represent a magnitude of 7 in a vector of 10 elements, then the thermometer encoding will be [0,0,0,1,1,1,1,1,1,1]. In short, its an alternative way to encode magnitude. We basically trail with “1”.</a:t>
            </a:r>
            <a:endParaRPr/>
          </a:p>
          <a:p>
            <a:pPr indent="0" lvl="0" marL="0" rtl="0" algn="l">
              <a:lnSpc>
                <a:spcPct val="100000"/>
              </a:lnSpc>
              <a:spcBef>
                <a:spcPts val="0"/>
              </a:spcBef>
              <a:spcAft>
                <a:spcPts val="0"/>
              </a:spcAft>
              <a:buSzPts val="1100"/>
              <a:buNone/>
            </a:pPr>
            <a:r>
              <a:rPr lang="en-US"/>
              <a:t>As you can see in the diagram, we will take our original input (image) and encode them. This is then used as our input (in our input layer) into our DNN. We used this new input to train our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1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 name="Google Shape;20;p1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Font typeface="Times"/>
              <a:buNone/>
              <a:defRPr sz="2400"/>
            </a:lvl1pPr>
            <a:lvl2pPr lvl="1" algn="ctr">
              <a:lnSpc>
                <a:spcPct val="100000"/>
              </a:lnSpc>
              <a:spcBef>
                <a:spcPts val="400"/>
              </a:spcBef>
              <a:spcAft>
                <a:spcPts val="0"/>
              </a:spcAft>
              <a:buClr>
                <a:schemeClr val="dk1"/>
              </a:buClr>
              <a:buSzPts val="2000"/>
              <a:buFont typeface="Times"/>
              <a:buNone/>
              <a:defRPr sz="2000"/>
            </a:lvl2pPr>
            <a:lvl3pPr lvl="2" algn="ctr">
              <a:lnSpc>
                <a:spcPct val="100000"/>
              </a:lnSpc>
              <a:spcBef>
                <a:spcPts val="360"/>
              </a:spcBef>
              <a:spcAft>
                <a:spcPts val="0"/>
              </a:spcAft>
              <a:buClr>
                <a:schemeClr val="dk1"/>
              </a:buClr>
              <a:buSzPts val="1800"/>
              <a:buFont typeface="Times"/>
              <a:buNone/>
              <a:defRPr sz="1800"/>
            </a:lvl3pPr>
            <a:lvl4pPr lvl="3" algn="ctr">
              <a:lnSpc>
                <a:spcPct val="100000"/>
              </a:lnSpc>
              <a:spcBef>
                <a:spcPts val="320"/>
              </a:spcBef>
              <a:spcAft>
                <a:spcPts val="0"/>
              </a:spcAft>
              <a:buClr>
                <a:schemeClr val="dk1"/>
              </a:buClr>
              <a:buSzPts val="1600"/>
              <a:buFont typeface="Times"/>
              <a:buNone/>
              <a:defRPr sz="1600"/>
            </a:lvl4pPr>
            <a:lvl5pPr lvl="4" algn="ctr">
              <a:lnSpc>
                <a:spcPct val="100000"/>
              </a:lnSpc>
              <a:spcBef>
                <a:spcPts val="320"/>
              </a:spcBef>
              <a:spcAft>
                <a:spcPts val="0"/>
              </a:spcAft>
              <a:buClr>
                <a:schemeClr val="dk1"/>
              </a:buClr>
              <a:buSzPts val="1600"/>
              <a:buFont typeface="Times"/>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1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2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21"/>
          <p:cNvSpPr txBox="1"/>
          <p:nvPr>
            <p:ph idx="1" type="body"/>
          </p:nvPr>
        </p:nvSpPr>
        <p:spPr>
          <a:xfrm rot="5400000">
            <a:off x="2514600" y="152400"/>
            <a:ext cx="41148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2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2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2"/>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1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8"/>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1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Times"/>
              <a:buNone/>
              <a:defRPr sz="2400"/>
            </a:lvl1pPr>
            <a:lvl2pPr indent="-228600" lvl="1" marL="914400" algn="l">
              <a:lnSpc>
                <a:spcPct val="100000"/>
              </a:lnSpc>
              <a:spcBef>
                <a:spcPts val="400"/>
              </a:spcBef>
              <a:spcAft>
                <a:spcPts val="0"/>
              </a:spcAft>
              <a:buClr>
                <a:schemeClr val="dk1"/>
              </a:buClr>
              <a:buSzPts val="2000"/>
              <a:buFont typeface="Times"/>
              <a:buNone/>
              <a:defRPr sz="2000"/>
            </a:lvl2pPr>
            <a:lvl3pPr indent="-228600" lvl="2" marL="1371600" algn="l">
              <a:lnSpc>
                <a:spcPct val="100000"/>
              </a:lnSpc>
              <a:spcBef>
                <a:spcPts val="360"/>
              </a:spcBef>
              <a:spcAft>
                <a:spcPts val="0"/>
              </a:spcAft>
              <a:buClr>
                <a:schemeClr val="dk1"/>
              </a:buClr>
              <a:buSzPts val="1800"/>
              <a:buFont typeface="Times"/>
              <a:buNone/>
              <a:defRPr sz="1800"/>
            </a:lvl3pPr>
            <a:lvl4pPr indent="-228600" lvl="3" marL="1828800" algn="l">
              <a:lnSpc>
                <a:spcPct val="100000"/>
              </a:lnSpc>
              <a:spcBef>
                <a:spcPts val="320"/>
              </a:spcBef>
              <a:spcAft>
                <a:spcPts val="0"/>
              </a:spcAft>
              <a:buClr>
                <a:schemeClr val="dk1"/>
              </a:buClr>
              <a:buSzPts val="1600"/>
              <a:buFont typeface="Times"/>
              <a:buNone/>
              <a:defRPr sz="1600"/>
            </a:lvl4pPr>
            <a:lvl5pPr indent="-228600" lvl="4" marL="2286000" algn="l">
              <a:lnSpc>
                <a:spcPct val="100000"/>
              </a:lnSpc>
              <a:spcBef>
                <a:spcPts val="320"/>
              </a:spcBef>
              <a:spcAft>
                <a:spcPts val="0"/>
              </a:spcAft>
              <a:buClr>
                <a:schemeClr val="dk1"/>
              </a:buClr>
              <a:buSzPts val="1600"/>
              <a:buFont typeface="Times"/>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15"/>
          <p:cNvSpPr txBox="1"/>
          <p:nvPr>
            <p:ph idx="1" type="body"/>
          </p:nvPr>
        </p:nvSpPr>
        <p:spPr>
          <a:xfrm>
            <a:off x="6858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5"/>
          <p:cNvSpPr txBox="1"/>
          <p:nvPr>
            <p:ph idx="2" type="body"/>
          </p:nvPr>
        </p:nvSpPr>
        <p:spPr>
          <a:xfrm>
            <a:off x="4648200" y="1981200"/>
            <a:ext cx="3810000" cy="4114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1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1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Times"/>
              <a:buNone/>
              <a:defRPr b="1" sz="2400"/>
            </a:lvl1pPr>
            <a:lvl2pPr indent="-228600" lvl="1" marL="914400" algn="l">
              <a:lnSpc>
                <a:spcPct val="100000"/>
              </a:lnSpc>
              <a:spcBef>
                <a:spcPts val="400"/>
              </a:spcBef>
              <a:spcAft>
                <a:spcPts val="0"/>
              </a:spcAft>
              <a:buClr>
                <a:schemeClr val="dk1"/>
              </a:buClr>
              <a:buSzPts val="2000"/>
              <a:buFont typeface="Times"/>
              <a:buNone/>
              <a:defRPr b="1" sz="2000"/>
            </a:lvl2pPr>
            <a:lvl3pPr indent="-228600" lvl="2" marL="1371600" algn="l">
              <a:lnSpc>
                <a:spcPct val="100000"/>
              </a:lnSpc>
              <a:spcBef>
                <a:spcPts val="360"/>
              </a:spcBef>
              <a:spcAft>
                <a:spcPts val="0"/>
              </a:spcAft>
              <a:buClr>
                <a:schemeClr val="dk1"/>
              </a:buClr>
              <a:buSzPts val="1800"/>
              <a:buFont typeface="Times"/>
              <a:buNone/>
              <a:defRPr b="1" sz="1800"/>
            </a:lvl3pPr>
            <a:lvl4pPr indent="-228600" lvl="3" marL="1828800" algn="l">
              <a:lnSpc>
                <a:spcPct val="100000"/>
              </a:lnSpc>
              <a:spcBef>
                <a:spcPts val="320"/>
              </a:spcBef>
              <a:spcAft>
                <a:spcPts val="0"/>
              </a:spcAft>
              <a:buClr>
                <a:schemeClr val="dk1"/>
              </a:buClr>
              <a:buSzPts val="1600"/>
              <a:buFont typeface="Times"/>
              <a:buNone/>
              <a:defRPr b="1" sz="1600"/>
            </a:lvl4pPr>
            <a:lvl5pPr indent="-228600" lvl="4" marL="2286000" algn="l">
              <a:lnSpc>
                <a:spcPct val="100000"/>
              </a:lnSpc>
              <a:spcBef>
                <a:spcPts val="320"/>
              </a:spcBef>
              <a:spcAft>
                <a:spcPts val="0"/>
              </a:spcAft>
              <a:buClr>
                <a:schemeClr val="dk1"/>
              </a:buClr>
              <a:buSzPts val="1600"/>
              <a:buFont typeface="Time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Times"/>
              <a:buNone/>
              <a:defRPr b="1" sz="2400"/>
            </a:lvl1pPr>
            <a:lvl2pPr indent="-228600" lvl="1" marL="914400" algn="l">
              <a:lnSpc>
                <a:spcPct val="100000"/>
              </a:lnSpc>
              <a:spcBef>
                <a:spcPts val="400"/>
              </a:spcBef>
              <a:spcAft>
                <a:spcPts val="0"/>
              </a:spcAft>
              <a:buClr>
                <a:schemeClr val="dk1"/>
              </a:buClr>
              <a:buSzPts val="2000"/>
              <a:buFont typeface="Times"/>
              <a:buNone/>
              <a:defRPr b="1" sz="2000"/>
            </a:lvl2pPr>
            <a:lvl3pPr indent="-228600" lvl="2" marL="1371600" algn="l">
              <a:lnSpc>
                <a:spcPct val="100000"/>
              </a:lnSpc>
              <a:spcBef>
                <a:spcPts val="360"/>
              </a:spcBef>
              <a:spcAft>
                <a:spcPts val="0"/>
              </a:spcAft>
              <a:buClr>
                <a:schemeClr val="dk1"/>
              </a:buClr>
              <a:buSzPts val="1800"/>
              <a:buFont typeface="Times"/>
              <a:buNone/>
              <a:defRPr b="1" sz="1800"/>
            </a:lvl3pPr>
            <a:lvl4pPr indent="-228600" lvl="3" marL="1828800" algn="l">
              <a:lnSpc>
                <a:spcPct val="100000"/>
              </a:lnSpc>
              <a:spcBef>
                <a:spcPts val="320"/>
              </a:spcBef>
              <a:spcAft>
                <a:spcPts val="0"/>
              </a:spcAft>
              <a:buClr>
                <a:schemeClr val="dk1"/>
              </a:buClr>
              <a:buSzPts val="1600"/>
              <a:buFont typeface="Times"/>
              <a:buNone/>
              <a:defRPr b="1" sz="1600"/>
            </a:lvl4pPr>
            <a:lvl5pPr indent="-228600" lvl="4" marL="2286000" algn="l">
              <a:lnSpc>
                <a:spcPct val="100000"/>
              </a:lnSpc>
              <a:spcBef>
                <a:spcPts val="320"/>
              </a:spcBef>
              <a:spcAft>
                <a:spcPts val="0"/>
              </a:spcAft>
              <a:buClr>
                <a:schemeClr val="dk1"/>
              </a:buClr>
              <a:buSzPts val="1600"/>
              <a:buFont typeface="Times"/>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 name="Google Shape;52;p1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1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Times"/>
              <a:buChar char="•"/>
              <a:defRPr sz="3200"/>
            </a:lvl1pPr>
            <a:lvl2pPr indent="-406400" lvl="1" marL="914400" algn="l">
              <a:lnSpc>
                <a:spcPct val="100000"/>
              </a:lnSpc>
              <a:spcBef>
                <a:spcPts val="560"/>
              </a:spcBef>
              <a:spcAft>
                <a:spcPts val="0"/>
              </a:spcAft>
              <a:buClr>
                <a:schemeClr val="dk1"/>
              </a:buClr>
              <a:buSzPts val="2800"/>
              <a:buFont typeface="Times"/>
              <a:buChar char="–"/>
              <a:defRPr sz="2800"/>
            </a:lvl2pPr>
            <a:lvl3pPr indent="-381000" lvl="2" marL="1371600" algn="l">
              <a:lnSpc>
                <a:spcPct val="100000"/>
              </a:lnSpc>
              <a:spcBef>
                <a:spcPts val="480"/>
              </a:spcBef>
              <a:spcAft>
                <a:spcPts val="0"/>
              </a:spcAft>
              <a:buClr>
                <a:schemeClr val="dk1"/>
              </a:buClr>
              <a:buSzPts val="2400"/>
              <a:buFont typeface="Times"/>
              <a:buChar char="•"/>
              <a:defRPr sz="2400"/>
            </a:lvl3pPr>
            <a:lvl4pPr indent="-355600" lvl="3" marL="1828800" algn="l">
              <a:lnSpc>
                <a:spcPct val="100000"/>
              </a:lnSpc>
              <a:spcBef>
                <a:spcPts val="400"/>
              </a:spcBef>
              <a:spcAft>
                <a:spcPts val="0"/>
              </a:spcAft>
              <a:buClr>
                <a:schemeClr val="dk1"/>
              </a:buClr>
              <a:buSzPts val="2000"/>
              <a:buFont typeface="Times"/>
              <a:buChar char="–"/>
              <a:defRPr sz="2000"/>
            </a:lvl4pPr>
            <a:lvl5pPr indent="-355600" lvl="4" marL="2286000" algn="l">
              <a:lnSpc>
                <a:spcPct val="100000"/>
              </a:lnSpc>
              <a:spcBef>
                <a:spcPts val="400"/>
              </a:spcBef>
              <a:spcAft>
                <a:spcPts val="0"/>
              </a:spcAft>
              <a:buClr>
                <a:schemeClr val="dk1"/>
              </a:buClr>
              <a:buSzPts val="2000"/>
              <a:buFont typeface="Times"/>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Times"/>
              <a:buNone/>
              <a:defRPr sz="1600"/>
            </a:lvl1pPr>
            <a:lvl2pPr indent="-228600" lvl="1" marL="914400" algn="l">
              <a:lnSpc>
                <a:spcPct val="100000"/>
              </a:lnSpc>
              <a:spcBef>
                <a:spcPts val="280"/>
              </a:spcBef>
              <a:spcAft>
                <a:spcPts val="0"/>
              </a:spcAft>
              <a:buClr>
                <a:schemeClr val="dk1"/>
              </a:buClr>
              <a:buSzPts val="1400"/>
              <a:buFont typeface="Times"/>
              <a:buNone/>
              <a:defRPr sz="1400"/>
            </a:lvl2pPr>
            <a:lvl3pPr indent="-228600" lvl="2" marL="1371600" algn="l">
              <a:lnSpc>
                <a:spcPct val="100000"/>
              </a:lnSpc>
              <a:spcBef>
                <a:spcPts val="240"/>
              </a:spcBef>
              <a:spcAft>
                <a:spcPts val="0"/>
              </a:spcAft>
              <a:buClr>
                <a:schemeClr val="dk1"/>
              </a:buClr>
              <a:buSzPts val="1200"/>
              <a:buFont typeface="Times"/>
              <a:buNone/>
              <a:defRPr sz="1200"/>
            </a:lvl3pPr>
            <a:lvl4pPr indent="-228600" lvl="3" marL="1828800" algn="l">
              <a:lnSpc>
                <a:spcPct val="100000"/>
              </a:lnSpc>
              <a:spcBef>
                <a:spcPts val="200"/>
              </a:spcBef>
              <a:spcAft>
                <a:spcPts val="0"/>
              </a:spcAft>
              <a:buClr>
                <a:schemeClr val="dk1"/>
              </a:buClr>
              <a:buSzPts val="1000"/>
              <a:buFont typeface="Times"/>
              <a:buNone/>
              <a:defRPr sz="1000"/>
            </a:lvl4pPr>
            <a:lvl5pPr indent="-228600" lvl="4" marL="2286000" algn="l">
              <a:lnSpc>
                <a:spcPct val="100000"/>
              </a:lnSpc>
              <a:spcBef>
                <a:spcPts val="200"/>
              </a:spcBef>
              <a:spcAft>
                <a:spcPts val="0"/>
              </a:spcAft>
              <a:buClr>
                <a:schemeClr val="dk1"/>
              </a:buClr>
              <a:buSzPts val="1000"/>
              <a:buFont typeface="Time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2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20"/>
          <p:cNvSpPr/>
          <p:nvPr>
            <p:ph idx="2" type="pic"/>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Times"/>
              <a:buNone/>
              <a:defRPr b="0" i="0" sz="3200" u="none" cap="none" strike="noStrike">
                <a:solidFill>
                  <a:schemeClr val="dk1"/>
                </a:solidFill>
                <a:latin typeface="Times"/>
                <a:ea typeface="Times"/>
                <a:cs typeface="Times"/>
                <a:sym typeface="Times"/>
              </a:defRPr>
            </a:lvl1pPr>
            <a:lvl2pPr lvl="1" marR="0" rtl="0" algn="l">
              <a:lnSpc>
                <a:spcPct val="100000"/>
              </a:lnSpc>
              <a:spcBef>
                <a:spcPts val="560"/>
              </a:spcBef>
              <a:spcAft>
                <a:spcPts val="0"/>
              </a:spcAft>
              <a:buClr>
                <a:schemeClr val="dk1"/>
              </a:buClr>
              <a:buSzPts val="2800"/>
              <a:buFont typeface="Times"/>
              <a:buNone/>
              <a:defRPr b="0" i="0" sz="2800" u="none" cap="none" strike="noStrike">
                <a:solidFill>
                  <a:schemeClr val="dk1"/>
                </a:solidFill>
                <a:latin typeface="Times"/>
                <a:ea typeface="Times"/>
                <a:cs typeface="Times"/>
                <a:sym typeface="Times"/>
              </a:defRPr>
            </a:lvl2pPr>
            <a:lvl3pPr lvl="2" marR="0" rtl="0" algn="l">
              <a:lnSpc>
                <a:spcPct val="100000"/>
              </a:lnSpc>
              <a:spcBef>
                <a:spcPts val="480"/>
              </a:spcBef>
              <a:spcAft>
                <a:spcPts val="0"/>
              </a:spcAft>
              <a:buClr>
                <a:schemeClr val="dk1"/>
              </a:buClr>
              <a:buSzPts val="2400"/>
              <a:buFont typeface="Times"/>
              <a:buNone/>
              <a:defRPr b="0" i="0" sz="2400" u="none" cap="none" strike="noStrike">
                <a:solidFill>
                  <a:schemeClr val="dk1"/>
                </a:solidFill>
                <a:latin typeface="Times"/>
                <a:ea typeface="Times"/>
                <a:cs typeface="Times"/>
                <a:sym typeface="Times"/>
              </a:defRPr>
            </a:lvl3pPr>
            <a:lvl4pPr lvl="3" marR="0" rtl="0" algn="l">
              <a:lnSpc>
                <a:spcPct val="100000"/>
              </a:lnSpc>
              <a:spcBef>
                <a:spcPts val="400"/>
              </a:spcBef>
              <a:spcAft>
                <a:spcPts val="0"/>
              </a:spcAft>
              <a:buClr>
                <a:schemeClr val="dk1"/>
              </a:buClr>
              <a:buSzPts val="2000"/>
              <a:buFont typeface="Times"/>
              <a:buNone/>
              <a:defRPr b="0" i="0" sz="2000" u="none" cap="none" strike="noStrike">
                <a:solidFill>
                  <a:schemeClr val="dk1"/>
                </a:solidFill>
                <a:latin typeface="Times"/>
                <a:ea typeface="Times"/>
                <a:cs typeface="Times"/>
                <a:sym typeface="Times"/>
              </a:defRPr>
            </a:lvl4pPr>
            <a:lvl5pPr lvl="4" marR="0" rtl="0" algn="l">
              <a:lnSpc>
                <a:spcPct val="100000"/>
              </a:lnSpc>
              <a:spcBef>
                <a:spcPts val="400"/>
              </a:spcBef>
              <a:spcAft>
                <a:spcPts val="0"/>
              </a:spcAft>
              <a:buClr>
                <a:schemeClr val="dk1"/>
              </a:buClr>
              <a:buSzPts val="2000"/>
              <a:buFont typeface="Times"/>
              <a:buNone/>
              <a:defRPr b="0" i="0" sz="2000" u="none" cap="none" strike="noStrike">
                <a:solidFill>
                  <a:schemeClr val="dk1"/>
                </a:solidFill>
                <a:latin typeface="Times"/>
                <a:ea typeface="Times"/>
                <a:cs typeface="Times"/>
                <a:sym typeface="Time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a:ea typeface="Times"/>
                <a:cs typeface="Times"/>
                <a:sym typeface="Time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a:ea typeface="Times"/>
                <a:cs typeface="Times"/>
                <a:sym typeface="Time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a:ea typeface="Times"/>
                <a:cs typeface="Times"/>
                <a:sym typeface="Time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a:ea typeface="Times"/>
                <a:cs typeface="Times"/>
                <a:sym typeface="Times"/>
              </a:defRPr>
            </a:lvl9pPr>
          </a:lstStyle>
          <a:p/>
        </p:txBody>
      </p:sp>
      <p:sp>
        <p:nvSpPr>
          <p:cNvPr id="63" name="Google Shape;63;p2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Times"/>
              <a:buNone/>
              <a:defRPr sz="1600"/>
            </a:lvl1pPr>
            <a:lvl2pPr indent="-228600" lvl="1" marL="914400" algn="l">
              <a:lnSpc>
                <a:spcPct val="100000"/>
              </a:lnSpc>
              <a:spcBef>
                <a:spcPts val="280"/>
              </a:spcBef>
              <a:spcAft>
                <a:spcPts val="0"/>
              </a:spcAft>
              <a:buClr>
                <a:schemeClr val="dk1"/>
              </a:buClr>
              <a:buSzPts val="1400"/>
              <a:buFont typeface="Times"/>
              <a:buNone/>
              <a:defRPr sz="1400"/>
            </a:lvl2pPr>
            <a:lvl3pPr indent="-228600" lvl="2" marL="1371600" algn="l">
              <a:lnSpc>
                <a:spcPct val="100000"/>
              </a:lnSpc>
              <a:spcBef>
                <a:spcPts val="240"/>
              </a:spcBef>
              <a:spcAft>
                <a:spcPts val="0"/>
              </a:spcAft>
              <a:buClr>
                <a:schemeClr val="dk1"/>
              </a:buClr>
              <a:buSzPts val="1200"/>
              <a:buFont typeface="Times"/>
              <a:buNone/>
              <a:defRPr sz="1200"/>
            </a:lvl3pPr>
            <a:lvl4pPr indent="-228600" lvl="3" marL="1828800" algn="l">
              <a:lnSpc>
                <a:spcPct val="100000"/>
              </a:lnSpc>
              <a:spcBef>
                <a:spcPts val="200"/>
              </a:spcBef>
              <a:spcAft>
                <a:spcPts val="0"/>
              </a:spcAft>
              <a:buClr>
                <a:schemeClr val="dk1"/>
              </a:buClr>
              <a:buSzPts val="1000"/>
              <a:buFont typeface="Times"/>
              <a:buNone/>
              <a:defRPr sz="1000"/>
            </a:lvl4pPr>
            <a:lvl5pPr indent="-228600" lvl="4" marL="2286000" algn="l">
              <a:lnSpc>
                <a:spcPct val="100000"/>
              </a:lnSpc>
              <a:spcBef>
                <a:spcPts val="200"/>
              </a:spcBef>
              <a:spcAft>
                <a:spcPts val="0"/>
              </a:spcAft>
              <a:buClr>
                <a:schemeClr val="dk1"/>
              </a:buClr>
              <a:buSzPts val="1000"/>
              <a:buFont typeface="Times"/>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0"/>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p:nvPr/>
        </p:nvSpPr>
        <p:spPr>
          <a:xfrm>
            <a:off x="952500" y="685800"/>
            <a:ext cx="81915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7" name="Google Shape;7;p11"/>
          <p:cNvSpPr/>
          <p:nvPr/>
        </p:nvSpPr>
        <p:spPr>
          <a:xfrm>
            <a:off x="0" y="0"/>
            <a:ext cx="9144000" cy="4921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8" name="Google Shape;8;p11"/>
          <p:cNvSpPr/>
          <p:nvPr/>
        </p:nvSpPr>
        <p:spPr>
          <a:xfrm>
            <a:off x="-15875" y="0"/>
            <a:ext cx="304800" cy="685800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pic>
        <p:nvPicPr>
          <p:cNvPr id="9" name="Google Shape;9;p11"/>
          <p:cNvPicPr preferRelativeResize="0"/>
          <p:nvPr/>
        </p:nvPicPr>
        <p:blipFill rotWithShape="1">
          <a:blip r:embed="rId1">
            <a:alphaModFix/>
          </a:blip>
          <a:srcRect b="0" l="0" r="0" t="0"/>
          <a:stretch/>
        </p:blipFill>
        <p:spPr>
          <a:xfrm>
            <a:off x="228600" y="87313"/>
            <a:ext cx="4724400" cy="414337"/>
          </a:xfrm>
          <a:prstGeom prst="rect">
            <a:avLst/>
          </a:prstGeom>
          <a:noFill/>
          <a:ln>
            <a:noFill/>
          </a:ln>
        </p:spPr>
      </p:pic>
      <p:cxnSp>
        <p:nvCxnSpPr>
          <p:cNvPr id="10" name="Google Shape;10;p11"/>
          <p:cNvCxnSpPr/>
          <p:nvPr/>
        </p:nvCxnSpPr>
        <p:spPr>
          <a:xfrm>
            <a:off x="0" y="520700"/>
            <a:ext cx="9144000" cy="0"/>
          </a:xfrm>
          <a:prstGeom prst="straightConnector1">
            <a:avLst/>
          </a:prstGeom>
          <a:noFill/>
          <a:ln cap="flat" cmpd="sng" w="76200">
            <a:solidFill>
              <a:srgbClr val="FFCE36"/>
            </a:solidFill>
            <a:prstDash val="solid"/>
            <a:round/>
            <a:headEnd len="sm" w="sm" type="none"/>
            <a:tailEnd len="sm" w="sm" type="none"/>
          </a:ln>
        </p:spPr>
      </p:cxnSp>
      <p:sp>
        <p:nvSpPr>
          <p:cNvPr id="11" name="Google Shape;11;p11"/>
          <p:cNvSpPr/>
          <p:nvPr/>
        </p:nvSpPr>
        <p:spPr>
          <a:xfrm>
            <a:off x="431800" y="685800"/>
            <a:ext cx="2565400" cy="6172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sp>
        <p:nvSpPr>
          <p:cNvPr id="12" name="Google Shape;12;p11"/>
          <p:cNvSpPr/>
          <p:nvPr/>
        </p:nvSpPr>
        <p:spPr>
          <a:xfrm>
            <a:off x="431800" y="6096000"/>
            <a:ext cx="584200" cy="76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a:ea typeface="Times"/>
              <a:cs typeface="Times"/>
              <a:sym typeface="Times"/>
            </a:endParaRPr>
          </a:p>
        </p:txBody>
      </p:sp>
      <p:pic>
        <p:nvPicPr>
          <p:cNvPr id="13" name="Google Shape;13;p11"/>
          <p:cNvPicPr preferRelativeResize="0"/>
          <p:nvPr/>
        </p:nvPicPr>
        <p:blipFill rotWithShape="1">
          <a:blip r:embed="rId2">
            <a:alphaModFix/>
          </a:blip>
          <a:srcRect b="0" l="0" r="0" t="0"/>
          <a:stretch/>
        </p:blipFill>
        <p:spPr>
          <a:xfrm>
            <a:off x="7997825" y="6284913"/>
            <a:ext cx="944563" cy="393700"/>
          </a:xfrm>
          <a:prstGeom prst="rect">
            <a:avLst/>
          </a:prstGeom>
          <a:noFill/>
          <a:ln>
            <a:noFill/>
          </a:ln>
        </p:spPr>
      </p:pic>
      <p:sp>
        <p:nvSpPr>
          <p:cNvPr id="14" name="Google Shape;14;p1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imes"/>
                <a:ea typeface="Times"/>
                <a:cs typeface="Times"/>
                <a:sym typeface="Times"/>
              </a:defRPr>
            </a:lvl9pPr>
          </a:lstStyle>
          <a:p/>
        </p:txBody>
      </p:sp>
      <p:sp>
        <p:nvSpPr>
          <p:cNvPr id="15" name="Google Shape;15;p1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Times"/>
              <a:buChar char="•"/>
              <a:defRPr b="0" i="0" sz="3200" u="none" cap="none" strike="noStrike">
                <a:solidFill>
                  <a:schemeClr val="dk1"/>
                </a:solidFill>
                <a:latin typeface="Times"/>
                <a:ea typeface="Times"/>
                <a:cs typeface="Times"/>
                <a:sym typeface="Times"/>
              </a:defRPr>
            </a:lvl1pPr>
            <a:lvl2pPr indent="-406400" lvl="1" marL="914400" marR="0" rtl="0" algn="l">
              <a:lnSpc>
                <a:spcPct val="100000"/>
              </a:lnSpc>
              <a:spcBef>
                <a:spcPts val="560"/>
              </a:spcBef>
              <a:spcAft>
                <a:spcPts val="0"/>
              </a:spcAft>
              <a:buClr>
                <a:schemeClr val="dk1"/>
              </a:buClr>
              <a:buSzPts val="2800"/>
              <a:buFont typeface="Times"/>
              <a:buChar char="–"/>
              <a:defRPr b="0" i="0" sz="2800" u="none" cap="none" strike="noStrike">
                <a:solidFill>
                  <a:schemeClr val="dk1"/>
                </a:solidFill>
                <a:latin typeface="Times"/>
                <a:ea typeface="Times"/>
                <a:cs typeface="Times"/>
                <a:sym typeface="Times"/>
              </a:defRPr>
            </a:lvl2pPr>
            <a:lvl3pPr indent="-381000" lvl="2" marL="1371600" marR="0" rtl="0" algn="l">
              <a:lnSpc>
                <a:spcPct val="100000"/>
              </a:lnSpc>
              <a:spcBef>
                <a:spcPts val="480"/>
              </a:spcBef>
              <a:spcAft>
                <a:spcPts val="0"/>
              </a:spcAft>
              <a:buClr>
                <a:schemeClr val="dk1"/>
              </a:buClr>
              <a:buSzPts val="2400"/>
              <a:buFont typeface="Times"/>
              <a:buChar char="•"/>
              <a:defRPr b="0" i="0" sz="2400" u="none" cap="none" strike="noStrike">
                <a:solidFill>
                  <a:schemeClr val="dk1"/>
                </a:solidFill>
                <a:latin typeface="Times"/>
                <a:ea typeface="Times"/>
                <a:cs typeface="Times"/>
                <a:sym typeface="Times"/>
              </a:defRPr>
            </a:lvl3pPr>
            <a:lvl4pPr indent="-355600" lvl="3" marL="18288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4pPr>
            <a:lvl5pPr indent="-355600" lvl="4" marL="2286000" marR="0" rtl="0" algn="l">
              <a:lnSpc>
                <a:spcPct val="100000"/>
              </a:lnSpc>
              <a:spcBef>
                <a:spcPts val="400"/>
              </a:spcBef>
              <a:spcAft>
                <a:spcPts val="0"/>
              </a:spcAft>
              <a:buClr>
                <a:schemeClr val="dk1"/>
              </a:buClr>
              <a:buSzPts val="2000"/>
              <a:buFont typeface="Times"/>
              <a:buChar char="»"/>
              <a:defRPr b="0" i="0" sz="2000" u="none" cap="none" strike="noStrike">
                <a:solidFill>
                  <a:schemeClr val="dk1"/>
                </a:solidFill>
                <a:latin typeface="Times"/>
                <a:ea typeface="Times"/>
                <a:cs typeface="Times"/>
                <a:sym typeface="Time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a:ea typeface="Times"/>
                <a:cs typeface="Times"/>
                <a:sym typeface="Time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a:ea typeface="Times"/>
                <a:cs typeface="Times"/>
                <a:sym typeface="Time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a:ea typeface="Times"/>
                <a:cs typeface="Times"/>
                <a:sym typeface="Time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a:ea typeface="Times"/>
                <a:cs typeface="Times"/>
                <a:sym typeface="Times"/>
              </a:defRPr>
            </a:lvl9pPr>
          </a:lstStyle>
          <a:p/>
        </p:txBody>
      </p:sp>
      <p:sp>
        <p:nvSpPr>
          <p:cNvPr id="16" name="Google Shape;16;p1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
        <p:nvSpPr>
          <p:cNvPr id="17" name="Google Shape;17;p11"/>
          <p:cNvSpPr txBox="1"/>
          <p:nvPr>
            <p:ph idx="11" type="ftr"/>
          </p:nvPr>
        </p:nvSpPr>
        <p:spPr>
          <a:xfrm>
            <a:off x="3124200" y="6248400"/>
            <a:ext cx="4600575"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a:ea typeface="Times"/>
                <a:cs typeface="Times"/>
                <a:sym typeface="Time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a:ea typeface="Times"/>
                <a:cs typeface="Times"/>
                <a:sym typeface="Times"/>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2.jpg"/><Relationship Id="rId13" Type="http://schemas.openxmlformats.org/officeDocument/2006/relationships/image" Target="../media/image6.png"/><Relationship Id="rId12"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0.jpg"/><Relationship Id="rId14" Type="http://schemas.openxmlformats.org/officeDocument/2006/relationships/hyperlink" Target="https://github.com/opencv/opencv" TargetMode="External"/><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8.jpg"/><Relationship Id="rId8" Type="http://schemas.openxmlformats.org/officeDocument/2006/relationships/image" Target="../media/image12.jpg"/></Relationships>
</file>

<file path=ppt/slides/_rels/slide13.xml.rels><?xml version="1.0" encoding="UTF-8" standalone="yes"?><Relationships xmlns="http://schemas.openxmlformats.org/package/2006/relationships"><Relationship Id="rId11" Type="http://schemas.openxmlformats.org/officeDocument/2006/relationships/image" Target="../media/image20.jpg"/><Relationship Id="rId10" Type="http://schemas.openxmlformats.org/officeDocument/2006/relationships/image" Target="../media/image9.jpg"/><Relationship Id="rId13" Type="http://schemas.openxmlformats.org/officeDocument/2006/relationships/image" Target="../media/image21.jpg"/><Relationship Id="rId12"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7.jpg"/><Relationship Id="rId15" Type="http://schemas.openxmlformats.org/officeDocument/2006/relationships/image" Target="../media/image25.png"/><Relationship Id="rId14" Type="http://schemas.openxmlformats.org/officeDocument/2006/relationships/image" Target="../media/image12.jpg"/><Relationship Id="rId17" Type="http://schemas.openxmlformats.org/officeDocument/2006/relationships/image" Target="../media/image27.png"/><Relationship Id="rId16" Type="http://schemas.openxmlformats.org/officeDocument/2006/relationships/image" Target="../media/image28.png"/><Relationship Id="rId5" Type="http://schemas.openxmlformats.org/officeDocument/2006/relationships/image" Target="../media/image15.png"/><Relationship Id="rId6" Type="http://schemas.openxmlformats.org/officeDocument/2006/relationships/image" Target="../media/image8.jpg"/><Relationship Id="rId7" Type="http://schemas.openxmlformats.org/officeDocument/2006/relationships/image" Target="../media/image10.jpg"/><Relationship Id="rId8"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rxiv.org/abs/1802.00420#:~:text=version%2C%20v4)%5D-,Obfuscated%20Gradients%20Give%20a%20False%20Sense%20of,Circumventing%20Defenses%20to%20Adversarial%20Examples&amp;text=We%20identify%20obfuscated%20gradients%2C%20a,in%20defenses%20against%20adversarial%20examples." TargetMode="External"/><Relationship Id="rId4" Type="http://schemas.openxmlformats.org/officeDocument/2006/relationships/hyperlink" Target="https://arxiv.org/abs/1802.00420#:~:text=version%2C%20v4)%5D-,Obfuscated%20Gradients%20Give%20a%20False%20Sense%20of,Circumventing%20Defenses%20to%20Adversarial%20Examples&amp;text=We%20identify%20obfuscated%20gradients%2C%20a,in%20defenses%20against%20adversarial%20exampl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openreview.net/forum?id=S18Su--CW"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9102E"/>
        </a:solidFill>
      </p:bgPr>
    </p:bg>
    <p:spTree>
      <p:nvGrpSpPr>
        <p:cNvPr id="79" name="Shape 79"/>
        <p:cNvGrpSpPr/>
        <p:nvPr/>
      </p:nvGrpSpPr>
      <p:grpSpPr>
        <a:xfrm>
          <a:off x="0" y="0"/>
          <a:ext cx="0" cy="0"/>
          <a:chOff x="0" y="0"/>
          <a:chExt cx="0" cy="0"/>
        </a:xfrm>
      </p:grpSpPr>
      <p:sp>
        <p:nvSpPr>
          <p:cNvPr id="80" name="Google Shape;80;p1"/>
          <p:cNvSpPr txBox="1"/>
          <p:nvPr/>
        </p:nvSpPr>
        <p:spPr>
          <a:xfrm>
            <a:off x="1003350" y="2494350"/>
            <a:ext cx="74385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Times"/>
                <a:ea typeface="Times"/>
                <a:cs typeface="Times"/>
                <a:sym typeface="Times"/>
              </a:rPr>
              <a:t>In-Depth Analysis of Thermometer Encoding Defense against Adversarial Example Attack</a:t>
            </a:r>
            <a:endParaRPr b="0" i="0" sz="3000" u="none" cap="none" strike="noStrike">
              <a:solidFill>
                <a:srgbClr val="000000"/>
              </a:solidFill>
              <a:latin typeface="Arial"/>
              <a:ea typeface="Arial"/>
              <a:cs typeface="Arial"/>
              <a:sym typeface="Arial"/>
            </a:endParaRPr>
          </a:p>
        </p:txBody>
      </p:sp>
      <p:sp>
        <p:nvSpPr>
          <p:cNvPr id="81" name="Google Shape;81;p1"/>
          <p:cNvSpPr txBox="1"/>
          <p:nvPr/>
        </p:nvSpPr>
        <p:spPr>
          <a:xfrm>
            <a:off x="2187340" y="3467404"/>
            <a:ext cx="4769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a:ea typeface="Times"/>
                <a:cs typeface="Times"/>
                <a:sym typeface="Times"/>
              </a:rPr>
              <a:t>Michael  Haven, Adnan Siraj Rakin, Glen Uehara</a:t>
            </a:r>
            <a:endParaRPr b="0" i="0" sz="1800" u="none" cap="none" strike="noStrike">
              <a:solidFill>
                <a:srgbClr val="000000"/>
              </a:solidFill>
              <a:latin typeface="Arial"/>
              <a:ea typeface="Arial"/>
              <a:cs typeface="Arial"/>
              <a:sym typeface="Arial"/>
            </a:endParaRPr>
          </a:p>
        </p:txBody>
      </p:sp>
      <p:sp>
        <p:nvSpPr>
          <p:cNvPr id="82" name="Google Shape;82;p1"/>
          <p:cNvSpPr txBox="1"/>
          <p:nvPr/>
        </p:nvSpPr>
        <p:spPr>
          <a:xfrm>
            <a:off x="3811050" y="3836725"/>
            <a:ext cx="1823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a:ea typeface="Times"/>
                <a:cs typeface="Times"/>
                <a:sym typeface="Times"/>
              </a:rPr>
              <a:t>EEE 511 Team 2</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cf5d5b1251_0_2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Building our Model</a:t>
            </a:r>
            <a:endParaRPr/>
          </a:p>
        </p:txBody>
      </p:sp>
      <p:sp>
        <p:nvSpPr>
          <p:cNvPr id="148" name="Google Shape;148;gcf5d5b1251_0_25"/>
          <p:cNvSpPr txBox="1"/>
          <p:nvPr>
            <p:ph idx="1" type="body"/>
          </p:nvPr>
        </p:nvSpPr>
        <p:spPr>
          <a:xfrm>
            <a:off x="685800" y="1752600"/>
            <a:ext cx="7772400" cy="6480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360"/>
              </a:spcBef>
              <a:spcAft>
                <a:spcPts val="0"/>
              </a:spcAft>
              <a:buSzPts val="1600"/>
              <a:buChar char="❖"/>
            </a:pPr>
            <a:r>
              <a:rPr lang="en-US" sz="3000"/>
              <a:t>Below is an example of MNIST experiment</a:t>
            </a:r>
            <a:endParaRPr sz="3000"/>
          </a:p>
        </p:txBody>
      </p:sp>
      <p:pic>
        <p:nvPicPr>
          <p:cNvPr id="149" name="Google Shape;149;gcf5d5b1251_0_25"/>
          <p:cNvPicPr preferRelativeResize="0"/>
          <p:nvPr/>
        </p:nvPicPr>
        <p:blipFill>
          <a:blip r:embed="rId3">
            <a:alphaModFix/>
          </a:blip>
          <a:stretch>
            <a:fillRect/>
          </a:stretch>
        </p:blipFill>
        <p:spPr>
          <a:xfrm>
            <a:off x="341950" y="2857800"/>
            <a:ext cx="8722950" cy="324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ce7373a6ad_0_18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Results</a:t>
            </a:r>
            <a:endParaRPr/>
          </a:p>
        </p:txBody>
      </p:sp>
      <p:sp>
        <p:nvSpPr>
          <p:cNvPr id="155" name="Google Shape;155;gce7373a6ad_0_18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Arial"/>
              <a:buChar char="❖"/>
            </a:pPr>
            <a:r>
              <a:rPr lang="en-US" sz="2600">
                <a:latin typeface="Arial"/>
                <a:ea typeface="Arial"/>
                <a:cs typeface="Arial"/>
                <a:sym typeface="Arial"/>
              </a:rPr>
              <a:t>Summary of result for thermometer encoding on ResNet-18 (CIFAR-10) and LeNet (MNIST) model. The result is within∼0.5 % of the result in [1]</a:t>
            </a:r>
            <a:endParaRPr sz="2600">
              <a:latin typeface="Arial"/>
              <a:ea typeface="Arial"/>
              <a:cs typeface="Arial"/>
              <a:sym typeface="Arial"/>
            </a:endParaRPr>
          </a:p>
        </p:txBody>
      </p:sp>
      <p:graphicFrame>
        <p:nvGraphicFramePr>
          <p:cNvPr id="156" name="Google Shape;156;gce7373a6ad_0_185"/>
          <p:cNvGraphicFramePr/>
          <p:nvPr/>
        </p:nvGraphicFramePr>
        <p:xfrm>
          <a:off x="2154863" y="3708950"/>
          <a:ext cx="3000000" cy="3000000"/>
        </p:xfrm>
        <a:graphic>
          <a:graphicData uri="http://schemas.openxmlformats.org/drawingml/2006/table">
            <a:tbl>
              <a:tblPr>
                <a:noFill/>
                <a:tableStyleId>{02C65BF0-F16B-4127-B269-3626AB4D6032}</a:tableStyleId>
              </a:tblPr>
              <a:tblGrid>
                <a:gridCol w="971025"/>
                <a:gridCol w="1439700"/>
                <a:gridCol w="814725"/>
                <a:gridCol w="1608825"/>
              </a:tblGrid>
              <a:tr h="33642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Model</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Type</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Clean Accuracy (%)</a:t>
                      </a:r>
                      <a:endParaRPr b="1" sz="1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Accuracy </a:t>
                      </a:r>
                      <a:endParaRPr b="1" sz="1000" u="none" cap="none" strike="noStrike"/>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Under Attack (%)</a:t>
                      </a:r>
                      <a:endParaRPr b="1" sz="1000" u="none" cap="none" strike="noStrike"/>
                    </a:p>
                  </a:txBody>
                  <a:tcPr marT="91425" marB="91425" marR="91425" marL="91425"/>
                </a:tc>
              </a:tr>
              <a:tr h="336425">
                <a:tc rowSpan="3">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CIFAR-10</a:t>
                      </a:r>
                      <a:endParaRPr sz="10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Clean Training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95.2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4.0</a:t>
                      </a:r>
                      <a:endParaRPr sz="1000" u="none" cap="none" strike="noStrike"/>
                    </a:p>
                  </a:txBody>
                  <a:tcPr marT="91425" marB="91425" marR="91425" marL="91425"/>
                </a:tc>
              </a:tr>
              <a:tr h="336425">
                <a:tc vMerge="1"/>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Thermometer (TE) [1]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92.77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54.48</a:t>
                      </a:r>
                      <a:endParaRPr sz="1000" u="none" cap="none" strike="noStrike"/>
                    </a:p>
                  </a:txBody>
                  <a:tcPr marT="91425" marB="91425" marR="91425" marL="91425"/>
                </a:tc>
              </a:tr>
              <a:tr h="336425">
                <a:tc vMerge="1"/>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Adv. Training + TE [1]</a:t>
                      </a:r>
                      <a:endParaRPr sz="10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90.48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79.09</a:t>
                      </a:r>
                      <a:endParaRPr sz="1000" u="none" cap="none" strike="noStrike"/>
                    </a:p>
                  </a:txBody>
                  <a:tcPr marT="91425" marB="91425" marR="91425" marL="91425"/>
                </a:tc>
              </a:tr>
              <a:tr h="336425">
                <a:tc rowSpan="3">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MNIST</a:t>
                      </a:r>
                      <a:endParaRPr sz="10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Clean Training</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99.32</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6.4</a:t>
                      </a:r>
                      <a:endParaRPr sz="1000" u="none" cap="none" strike="noStrike"/>
                    </a:p>
                  </a:txBody>
                  <a:tcPr marT="91425" marB="91425" marR="91425" marL="91425"/>
                </a:tc>
              </a:tr>
              <a:tr h="336425">
                <a:tc vMerge="1"/>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Thermometer (TE) [1]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99.09</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98.9</a:t>
                      </a:r>
                      <a:endParaRPr sz="1000" u="none" cap="none" strike="noStrike"/>
                    </a:p>
                  </a:txBody>
                  <a:tcPr marT="91425" marB="91425" marR="91425" marL="91425"/>
                </a:tc>
              </a:tr>
              <a:tr h="336425">
                <a:tc vMerge="1"/>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Adv. Training + TE [1]</a:t>
                      </a:r>
                      <a:endParaRPr sz="10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98.74</a:t>
                      </a:r>
                      <a:endParaRPr sz="10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98.96</a:t>
                      </a:r>
                      <a:endParaRPr sz="1000" u="none" cap="none" strike="noStrike"/>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ce7373a6ad_0_5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Arial"/>
              <a:buNone/>
            </a:pPr>
            <a:r>
              <a:rPr lang="en-US">
                <a:solidFill>
                  <a:schemeClr val="dk1"/>
                </a:solidFill>
              </a:rPr>
              <a:t>Building our Dataset</a:t>
            </a:r>
            <a:endParaRPr/>
          </a:p>
        </p:txBody>
      </p:sp>
      <p:sp>
        <p:nvSpPr>
          <p:cNvPr id="162" name="Google Shape;162;gce7373a6ad_0_5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360"/>
              </a:spcBef>
              <a:spcAft>
                <a:spcPts val="0"/>
              </a:spcAft>
              <a:buSzPts val="2600"/>
              <a:buFont typeface="Arial"/>
              <a:buChar char="❖"/>
            </a:pPr>
            <a:r>
              <a:rPr lang="en-US" sz="2600">
                <a:latin typeface="Arial"/>
                <a:ea typeface="Arial"/>
                <a:cs typeface="Arial"/>
                <a:sym typeface="Arial"/>
              </a:rPr>
              <a:t>How we capture the data</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0" lvl="0" marL="0" rtl="0" algn="l">
              <a:lnSpc>
                <a:spcPct val="100000"/>
              </a:lnSpc>
              <a:spcBef>
                <a:spcPts val="360"/>
              </a:spcBef>
              <a:spcAft>
                <a:spcPts val="0"/>
              </a:spcAft>
              <a:buSzPts val="1800"/>
              <a:buNone/>
            </a:pPr>
            <a:r>
              <a:t/>
            </a:r>
            <a:endParaRPr sz="2600">
              <a:latin typeface="Arial"/>
              <a:ea typeface="Arial"/>
              <a:cs typeface="Arial"/>
              <a:sym typeface="Arial"/>
            </a:endParaRPr>
          </a:p>
          <a:p>
            <a:pPr indent="-393700" lvl="0" marL="457200" rtl="0" algn="l">
              <a:lnSpc>
                <a:spcPct val="100000"/>
              </a:lnSpc>
              <a:spcBef>
                <a:spcPts val="360"/>
              </a:spcBef>
              <a:spcAft>
                <a:spcPts val="0"/>
              </a:spcAft>
              <a:buSzPts val="2600"/>
              <a:buFont typeface="Arial"/>
              <a:buChar char="❖"/>
            </a:pPr>
            <a:r>
              <a:rPr lang="en-US" sz="2600">
                <a:latin typeface="Arial"/>
                <a:ea typeface="Arial"/>
                <a:cs typeface="Arial"/>
                <a:sym typeface="Arial"/>
              </a:rPr>
              <a:t>Each of us collected self </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rPr lang="en-US" sz="2600">
                <a:latin typeface="Arial"/>
                <a:ea typeface="Arial"/>
                <a:cs typeface="Arial"/>
                <a:sym typeface="Arial"/>
              </a:rPr>
              <a:t>portrait images</a:t>
            </a:r>
            <a:endParaRPr sz="2600">
              <a:latin typeface="Arial"/>
              <a:ea typeface="Arial"/>
              <a:cs typeface="Arial"/>
              <a:sym typeface="Arial"/>
            </a:endParaRPr>
          </a:p>
        </p:txBody>
      </p:sp>
      <p:pic>
        <p:nvPicPr>
          <p:cNvPr id="163" name="Google Shape;163;gce7373a6ad_0_55"/>
          <p:cNvPicPr preferRelativeResize="0"/>
          <p:nvPr/>
        </p:nvPicPr>
        <p:blipFill rotWithShape="1">
          <a:blip r:embed="rId3">
            <a:alphaModFix/>
          </a:blip>
          <a:srcRect b="0" l="0" r="0" t="0"/>
          <a:stretch/>
        </p:blipFill>
        <p:spPr>
          <a:xfrm>
            <a:off x="346675" y="2558925"/>
            <a:ext cx="4743373" cy="2309149"/>
          </a:xfrm>
          <a:prstGeom prst="rect">
            <a:avLst/>
          </a:prstGeom>
          <a:noFill/>
          <a:ln>
            <a:noFill/>
          </a:ln>
        </p:spPr>
      </p:pic>
      <p:pic>
        <p:nvPicPr>
          <p:cNvPr id="164" name="Google Shape;164;gce7373a6ad_0_55"/>
          <p:cNvPicPr preferRelativeResize="0"/>
          <p:nvPr>
            <p:ph idx="1" type="body"/>
          </p:nvPr>
        </p:nvPicPr>
        <p:blipFill rotWithShape="1">
          <a:blip r:embed="rId4">
            <a:alphaModFix/>
          </a:blip>
          <a:srcRect b="0" l="0" r="0" t="0"/>
          <a:stretch/>
        </p:blipFill>
        <p:spPr>
          <a:xfrm>
            <a:off x="6760235" y="2570661"/>
            <a:ext cx="1080300" cy="1080300"/>
          </a:xfrm>
          <a:prstGeom prst="rect">
            <a:avLst/>
          </a:prstGeom>
          <a:noFill/>
          <a:ln>
            <a:noFill/>
          </a:ln>
        </p:spPr>
      </p:pic>
      <p:pic>
        <p:nvPicPr>
          <p:cNvPr id="165" name="Google Shape;165;gce7373a6ad_0_55"/>
          <p:cNvPicPr preferRelativeResize="0"/>
          <p:nvPr/>
        </p:nvPicPr>
        <p:blipFill rotWithShape="1">
          <a:blip r:embed="rId5">
            <a:alphaModFix/>
          </a:blip>
          <a:srcRect b="0" l="0" r="0" t="0"/>
          <a:stretch/>
        </p:blipFill>
        <p:spPr>
          <a:xfrm>
            <a:off x="5666775" y="2558922"/>
            <a:ext cx="1093461" cy="1093461"/>
          </a:xfrm>
          <a:prstGeom prst="rect">
            <a:avLst/>
          </a:prstGeom>
          <a:noFill/>
          <a:ln>
            <a:noFill/>
          </a:ln>
        </p:spPr>
      </p:pic>
      <p:pic>
        <p:nvPicPr>
          <p:cNvPr id="166" name="Google Shape;166;gce7373a6ad_0_55"/>
          <p:cNvPicPr preferRelativeResize="0"/>
          <p:nvPr/>
        </p:nvPicPr>
        <p:blipFill rotWithShape="1">
          <a:blip r:embed="rId6">
            <a:alphaModFix/>
          </a:blip>
          <a:srcRect b="0" l="0" r="0" t="0"/>
          <a:stretch/>
        </p:blipFill>
        <p:spPr>
          <a:xfrm>
            <a:off x="7842041" y="2558924"/>
            <a:ext cx="1081806" cy="1081805"/>
          </a:xfrm>
          <a:prstGeom prst="rect">
            <a:avLst/>
          </a:prstGeom>
          <a:noFill/>
          <a:ln>
            <a:noFill/>
          </a:ln>
        </p:spPr>
      </p:pic>
      <p:pic>
        <p:nvPicPr>
          <p:cNvPr id="167" name="Google Shape;167;gce7373a6ad_0_55"/>
          <p:cNvPicPr preferRelativeResize="0"/>
          <p:nvPr/>
        </p:nvPicPr>
        <p:blipFill rotWithShape="1">
          <a:blip r:embed="rId7">
            <a:alphaModFix/>
          </a:blip>
          <a:srcRect b="0" l="0" r="0" t="0"/>
          <a:stretch/>
        </p:blipFill>
        <p:spPr>
          <a:xfrm>
            <a:off x="5666775" y="3652384"/>
            <a:ext cx="1093460" cy="1093460"/>
          </a:xfrm>
          <a:prstGeom prst="rect">
            <a:avLst/>
          </a:prstGeom>
          <a:noFill/>
          <a:ln>
            <a:noFill/>
          </a:ln>
        </p:spPr>
      </p:pic>
      <p:pic>
        <p:nvPicPr>
          <p:cNvPr id="168" name="Google Shape;168;gce7373a6ad_0_55"/>
          <p:cNvPicPr preferRelativeResize="0"/>
          <p:nvPr/>
        </p:nvPicPr>
        <p:blipFill rotWithShape="1">
          <a:blip r:embed="rId8">
            <a:alphaModFix/>
          </a:blip>
          <a:srcRect b="0" l="0" r="0" t="0"/>
          <a:stretch/>
        </p:blipFill>
        <p:spPr>
          <a:xfrm>
            <a:off x="5666775" y="4745844"/>
            <a:ext cx="1093459" cy="1093459"/>
          </a:xfrm>
          <a:prstGeom prst="rect">
            <a:avLst/>
          </a:prstGeom>
          <a:noFill/>
          <a:ln>
            <a:noFill/>
          </a:ln>
        </p:spPr>
      </p:pic>
      <p:pic>
        <p:nvPicPr>
          <p:cNvPr id="169" name="Google Shape;169;gce7373a6ad_0_55"/>
          <p:cNvPicPr preferRelativeResize="0"/>
          <p:nvPr/>
        </p:nvPicPr>
        <p:blipFill rotWithShape="1">
          <a:blip r:embed="rId9">
            <a:alphaModFix/>
          </a:blip>
          <a:srcRect b="0" l="0" r="0" t="0"/>
          <a:stretch/>
        </p:blipFill>
        <p:spPr>
          <a:xfrm>
            <a:off x="6760235" y="3652467"/>
            <a:ext cx="1081808" cy="1081810"/>
          </a:xfrm>
          <a:prstGeom prst="rect">
            <a:avLst/>
          </a:prstGeom>
          <a:noFill/>
          <a:ln>
            <a:noFill/>
          </a:ln>
        </p:spPr>
      </p:pic>
      <p:pic>
        <p:nvPicPr>
          <p:cNvPr id="170" name="Google Shape;170;gce7373a6ad_0_55"/>
          <p:cNvPicPr preferRelativeResize="0"/>
          <p:nvPr/>
        </p:nvPicPr>
        <p:blipFill rotWithShape="1">
          <a:blip r:embed="rId10">
            <a:alphaModFix/>
          </a:blip>
          <a:srcRect b="0" l="0" r="0" t="0"/>
          <a:stretch/>
        </p:blipFill>
        <p:spPr>
          <a:xfrm>
            <a:off x="6760235" y="4734356"/>
            <a:ext cx="1093463" cy="1093463"/>
          </a:xfrm>
          <a:prstGeom prst="rect">
            <a:avLst/>
          </a:prstGeom>
          <a:noFill/>
          <a:ln>
            <a:noFill/>
          </a:ln>
        </p:spPr>
      </p:pic>
      <p:pic>
        <p:nvPicPr>
          <p:cNvPr id="171" name="Google Shape;171;gce7373a6ad_0_55"/>
          <p:cNvPicPr preferRelativeResize="0"/>
          <p:nvPr/>
        </p:nvPicPr>
        <p:blipFill rotWithShape="1">
          <a:blip r:embed="rId11">
            <a:alphaModFix/>
          </a:blip>
          <a:srcRect b="0" l="0" r="0" t="0"/>
          <a:stretch/>
        </p:blipFill>
        <p:spPr>
          <a:xfrm>
            <a:off x="7842041" y="3652467"/>
            <a:ext cx="1081802" cy="1081802"/>
          </a:xfrm>
          <a:prstGeom prst="rect">
            <a:avLst/>
          </a:prstGeom>
          <a:noFill/>
          <a:ln>
            <a:noFill/>
          </a:ln>
        </p:spPr>
      </p:pic>
      <p:pic>
        <p:nvPicPr>
          <p:cNvPr id="172" name="Google Shape;172;gce7373a6ad_0_55"/>
          <p:cNvPicPr preferRelativeResize="0"/>
          <p:nvPr/>
        </p:nvPicPr>
        <p:blipFill rotWithShape="1">
          <a:blip r:embed="rId12">
            <a:alphaModFix/>
          </a:blip>
          <a:srcRect b="0" l="0" r="0" t="0"/>
          <a:stretch/>
        </p:blipFill>
        <p:spPr>
          <a:xfrm>
            <a:off x="7842041" y="4715987"/>
            <a:ext cx="1081803" cy="1081803"/>
          </a:xfrm>
          <a:prstGeom prst="rect">
            <a:avLst/>
          </a:prstGeom>
          <a:noFill/>
          <a:ln>
            <a:noFill/>
          </a:ln>
        </p:spPr>
      </p:pic>
      <p:pic>
        <p:nvPicPr>
          <p:cNvPr id="173" name="Google Shape;173;gce7373a6ad_0_55"/>
          <p:cNvPicPr preferRelativeResize="0"/>
          <p:nvPr/>
        </p:nvPicPr>
        <p:blipFill rotWithShape="1">
          <a:blip r:embed="rId13">
            <a:alphaModFix/>
          </a:blip>
          <a:srcRect b="0" l="0" r="0" t="0"/>
          <a:stretch/>
        </p:blipFill>
        <p:spPr>
          <a:xfrm>
            <a:off x="4966675" y="2787701"/>
            <a:ext cx="623900" cy="595300"/>
          </a:xfrm>
          <a:prstGeom prst="rect">
            <a:avLst/>
          </a:prstGeom>
          <a:noFill/>
          <a:ln>
            <a:noFill/>
          </a:ln>
        </p:spPr>
      </p:pic>
      <p:sp>
        <p:nvSpPr>
          <p:cNvPr id="174" name="Google Shape;174;gce7373a6ad_0_55"/>
          <p:cNvSpPr txBox="1"/>
          <p:nvPr/>
        </p:nvSpPr>
        <p:spPr>
          <a:xfrm>
            <a:off x="346675" y="6324600"/>
            <a:ext cx="1790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Program: face-recognition.py</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chemeClr val="hlink"/>
                </a:solidFill>
                <a:latin typeface="Arial"/>
                <a:ea typeface="Arial"/>
                <a:cs typeface="Arial"/>
                <a:sym typeface="Arial"/>
                <a:hlinkClick r:id="rId14"/>
              </a:rPr>
              <a:t>https://github.com/opencv/opencv</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of our Dataset</a:t>
            </a:r>
            <a:endParaRPr/>
          </a:p>
        </p:txBody>
      </p:sp>
      <p:pic>
        <p:nvPicPr>
          <p:cNvPr id="180" name="Google Shape;180;p7"/>
          <p:cNvPicPr preferRelativeResize="0"/>
          <p:nvPr>
            <p:ph idx="1" type="body"/>
          </p:nvPr>
        </p:nvPicPr>
        <p:blipFill rotWithShape="1">
          <a:blip r:embed="rId3">
            <a:alphaModFix/>
          </a:blip>
          <a:srcRect b="0" l="0" r="0" t="0"/>
          <a:stretch/>
        </p:blipFill>
        <p:spPr>
          <a:xfrm>
            <a:off x="3719427" y="2511300"/>
            <a:ext cx="749100" cy="839100"/>
          </a:xfrm>
          <a:prstGeom prst="rect">
            <a:avLst/>
          </a:prstGeom>
          <a:noFill/>
          <a:ln>
            <a:noFill/>
          </a:ln>
        </p:spPr>
      </p:pic>
      <p:pic>
        <p:nvPicPr>
          <p:cNvPr id="181" name="Google Shape;181;p7"/>
          <p:cNvPicPr preferRelativeResize="0"/>
          <p:nvPr/>
        </p:nvPicPr>
        <p:blipFill rotWithShape="1">
          <a:blip r:embed="rId4">
            <a:alphaModFix/>
          </a:blip>
          <a:srcRect b="0" l="0" r="0" t="0"/>
          <a:stretch/>
        </p:blipFill>
        <p:spPr>
          <a:xfrm>
            <a:off x="1621100" y="1921525"/>
            <a:ext cx="783611" cy="799475"/>
          </a:xfrm>
          <a:prstGeom prst="rect">
            <a:avLst/>
          </a:prstGeom>
          <a:noFill/>
          <a:ln>
            <a:noFill/>
          </a:ln>
        </p:spPr>
      </p:pic>
      <p:pic>
        <p:nvPicPr>
          <p:cNvPr id="182" name="Google Shape;182;p7"/>
          <p:cNvPicPr preferRelativeResize="0"/>
          <p:nvPr/>
        </p:nvPicPr>
        <p:blipFill rotWithShape="1">
          <a:blip r:embed="rId5">
            <a:alphaModFix/>
          </a:blip>
          <a:srcRect b="0" l="0" r="0" t="0"/>
          <a:stretch/>
        </p:blipFill>
        <p:spPr>
          <a:xfrm>
            <a:off x="5435152" y="3126301"/>
            <a:ext cx="689938" cy="811181"/>
          </a:xfrm>
          <a:prstGeom prst="rect">
            <a:avLst/>
          </a:prstGeom>
          <a:noFill/>
          <a:ln>
            <a:noFill/>
          </a:ln>
        </p:spPr>
      </p:pic>
      <p:pic>
        <p:nvPicPr>
          <p:cNvPr id="183" name="Google Shape;183;p7"/>
          <p:cNvPicPr preferRelativeResize="0"/>
          <p:nvPr/>
        </p:nvPicPr>
        <p:blipFill rotWithShape="1">
          <a:blip r:embed="rId6">
            <a:alphaModFix/>
          </a:blip>
          <a:srcRect b="0" l="0" r="0" t="0"/>
          <a:stretch/>
        </p:blipFill>
        <p:spPr>
          <a:xfrm>
            <a:off x="1829107" y="2021824"/>
            <a:ext cx="783611" cy="799476"/>
          </a:xfrm>
          <a:prstGeom prst="rect">
            <a:avLst/>
          </a:prstGeom>
          <a:noFill/>
          <a:ln>
            <a:noFill/>
          </a:ln>
        </p:spPr>
      </p:pic>
      <p:pic>
        <p:nvPicPr>
          <p:cNvPr id="184" name="Google Shape;184;p7"/>
          <p:cNvPicPr preferRelativeResize="0"/>
          <p:nvPr/>
        </p:nvPicPr>
        <p:blipFill rotWithShape="1">
          <a:blip r:embed="rId7">
            <a:alphaModFix/>
          </a:blip>
          <a:srcRect b="0" l="0" r="0" t="0"/>
          <a:stretch/>
        </p:blipFill>
        <p:spPr>
          <a:xfrm>
            <a:off x="3818157" y="2617699"/>
            <a:ext cx="748911" cy="839053"/>
          </a:xfrm>
          <a:prstGeom prst="rect">
            <a:avLst/>
          </a:prstGeom>
          <a:noFill/>
          <a:ln>
            <a:noFill/>
          </a:ln>
        </p:spPr>
      </p:pic>
      <p:pic>
        <p:nvPicPr>
          <p:cNvPr id="185" name="Google Shape;185;p7"/>
          <p:cNvPicPr preferRelativeResize="0"/>
          <p:nvPr/>
        </p:nvPicPr>
        <p:blipFill rotWithShape="1">
          <a:blip r:embed="rId8">
            <a:alphaModFix/>
          </a:blip>
          <a:srcRect b="0" l="0" r="0" t="0"/>
          <a:stretch/>
        </p:blipFill>
        <p:spPr>
          <a:xfrm>
            <a:off x="3915944" y="2729515"/>
            <a:ext cx="756978" cy="848091"/>
          </a:xfrm>
          <a:prstGeom prst="rect">
            <a:avLst/>
          </a:prstGeom>
          <a:noFill/>
          <a:ln>
            <a:noFill/>
          </a:ln>
        </p:spPr>
      </p:pic>
      <p:pic>
        <p:nvPicPr>
          <p:cNvPr id="186" name="Google Shape;186;p7"/>
          <p:cNvPicPr preferRelativeResize="0"/>
          <p:nvPr/>
        </p:nvPicPr>
        <p:blipFill rotWithShape="1">
          <a:blip r:embed="rId9">
            <a:alphaModFix/>
          </a:blip>
          <a:srcRect b="0" l="0" r="0" t="0"/>
          <a:stretch/>
        </p:blipFill>
        <p:spPr>
          <a:xfrm>
            <a:off x="5516010" y="3229163"/>
            <a:ext cx="689938" cy="811182"/>
          </a:xfrm>
          <a:prstGeom prst="rect">
            <a:avLst/>
          </a:prstGeom>
          <a:noFill/>
          <a:ln>
            <a:noFill/>
          </a:ln>
        </p:spPr>
      </p:pic>
      <p:pic>
        <p:nvPicPr>
          <p:cNvPr id="187" name="Google Shape;187;p7"/>
          <p:cNvPicPr preferRelativeResize="0"/>
          <p:nvPr/>
        </p:nvPicPr>
        <p:blipFill rotWithShape="1">
          <a:blip r:embed="rId10">
            <a:alphaModFix/>
          </a:blip>
          <a:srcRect b="0" l="0" r="0" t="0"/>
          <a:stretch/>
        </p:blipFill>
        <p:spPr>
          <a:xfrm>
            <a:off x="5592227" y="3332898"/>
            <a:ext cx="697369" cy="819920"/>
          </a:xfrm>
          <a:prstGeom prst="rect">
            <a:avLst/>
          </a:prstGeom>
          <a:noFill/>
          <a:ln>
            <a:noFill/>
          </a:ln>
        </p:spPr>
      </p:pic>
      <p:sp>
        <p:nvSpPr>
          <p:cNvPr id="188" name="Google Shape;188;p7"/>
          <p:cNvSpPr/>
          <p:nvPr/>
        </p:nvSpPr>
        <p:spPr>
          <a:xfrm rot="-4255996">
            <a:off x="4133165" y="786769"/>
            <a:ext cx="163468" cy="6170408"/>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7"/>
          <p:cNvPicPr preferRelativeResize="0"/>
          <p:nvPr/>
        </p:nvPicPr>
        <p:blipFill rotWithShape="1">
          <a:blip r:embed="rId11">
            <a:alphaModFix/>
          </a:blip>
          <a:srcRect b="0" l="0" r="0" t="0"/>
          <a:stretch/>
        </p:blipFill>
        <p:spPr>
          <a:xfrm>
            <a:off x="2071737" y="2127243"/>
            <a:ext cx="775259" cy="790955"/>
          </a:xfrm>
          <a:prstGeom prst="rect">
            <a:avLst/>
          </a:prstGeom>
          <a:noFill/>
          <a:ln>
            <a:noFill/>
          </a:ln>
        </p:spPr>
      </p:pic>
      <p:pic>
        <p:nvPicPr>
          <p:cNvPr id="190" name="Google Shape;190;p7"/>
          <p:cNvPicPr preferRelativeResize="0"/>
          <p:nvPr/>
        </p:nvPicPr>
        <p:blipFill rotWithShape="1">
          <a:blip r:embed="rId12">
            <a:alphaModFix/>
          </a:blip>
          <a:srcRect b="0" l="0" r="0" t="0"/>
          <a:stretch/>
        </p:blipFill>
        <p:spPr>
          <a:xfrm>
            <a:off x="4060511" y="2833334"/>
            <a:ext cx="756978" cy="848092"/>
          </a:xfrm>
          <a:prstGeom prst="rect">
            <a:avLst/>
          </a:prstGeom>
          <a:noFill/>
          <a:ln>
            <a:noFill/>
          </a:ln>
        </p:spPr>
      </p:pic>
      <p:pic>
        <p:nvPicPr>
          <p:cNvPr id="191" name="Google Shape;191;p7"/>
          <p:cNvPicPr preferRelativeResize="0"/>
          <p:nvPr/>
        </p:nvPicPr>
        <p:blipFill rotWithShape="1">
          <a:blip r:embed="rId13">
            <a:alphaModFix/>
          </a:blip>
          <a:srcRect b="0" l="0" r="0" t="0"/>
          <a:stretch/>
        </p:blipFill>
        <p:spPr>
          <a:xfrm>
            <a:off x="5661939" y="3458119"/>
            <a:ext cx="689937" cy="811182"/>
          </a:xfrm>
          <a:prstGeom prst="rect">
            <a:avLst/>
          </a:prstGeom>
          <a:noFill/>
          <a:ln>
            <a:noFill/>
          </a:ln>
        </p:spPr>
      </p:pic>
      <p:pic>
        <p:nvPicPr>
          <p:cNvPr id="192" name="Google Shape;192;p7"/>
          <p:cNvPicPr preferRelativeResize="0"/>
          <p:nvPr/>
        </p:nvPicPr>
        <p:blipFill rotWithShape="1">
          <a:blip r:embed="rId14">
            <a:alphaModFix/>
          </a:blip>
          <a:srcRect b="0" l="0" r="0" t="0"/>
          <a:stretch/>
        </p:blipFill>
        <p:spPr>
          <a:xfrm>
            <a:off x="2226398" y="2225110"/>
            <a:ext cx="822751" cy="839415"/>
          </a:xfrm>
          <a:prstGeom prst="rect">
            <a:avLst/>
          </a:prstGeom>
          <a:noFill/>
          <a:ln>
            <a:noFill/>
          </a:ln>
        </p:spPr>
      </p:pic>
      <p:pic>
        <p:nvPicPr>
          <p:cNvPr id="193" name="Google Shape;193;p7"/>
          <p:cNvPicPr preferRelativeResize="0"/>
          <p:nvPr/>
        </p:nvPicPr>
        <p:blipFill rotWithShape="1">
          <a:blip r:embed="rId15">
            <a:alphaModFix/>
          </a:blip>
          <a:srcRect b="0" l="0" r="0" t="0"/>
          <a:stretch/>
        </p:blipFill>
        <p:spPr>
          <a:xfrm>
            <a:off x="5242454" y="5022006"/>
            <a:ext cx="2200724" cy="1170120"/>
          </a:xfrm>
          <a:prstGeom prst="rect">
            <a:avLst/>
          </a:prstGeom>
          <a:noFill/>
          <a:ln>
            <a:noFill/>
          </a:ln>
        </p:spPr>
      </p:pic>
      <p:pic>
        <p:nvPicPr>
          <p:cNvPr id="194" name="Google Shape;194;p7"/>
          <p:cNvPicPr preferRelativeResize="0"/>
          <p:nvPr/>
        </p:nvPicPr>
        <p:blipFill rotWithShape="1">
          <a:blip r:embed="rId16">
            <a:alphaModFix/>
          </a:blip>
          <a:srcRect b="0" l="0" r="0" t="0"/>
          <a:stretch/>
        </p:blipFill>
        <p:spPr>
          <a:xfrm>
            <a:off x="848425" y="3533875"/>
            <a:ext cx="2200724" cy="1168197"/>
          </a:xfrm>
          <a:prstGeom prst="rect">
            <a:avLst/>
          </a:prstGeom>
          <a:noFill/>
          <a:ln>
            <a:noFill/>
          </a:ln>
        </p:spPr>
      </p:pic>
      <p:pic>
        <p:nvPicPr>
          <p:cNvPr id="195" name="Google Shape;195;p7"/>
          <p:cNvPicPr preferRelativeResize="0"/>
          <p:nvPr/>
        </p:nvPicPr>
        <p:blipFill rotWithShape="1">
          <a:blip r:embed="rId17">
            <a:alphaModFix/>
          </a:blip>
          <a:srcRect b="0" l="0" r="0" t="0"/>
          <a:stretch/>
        </p:blipFill>
        <p:spPr>
          <a:xfrm>
            <a:off x="3041637" y="4323100"/>
            <a:ext cx="2200801" cy="11769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c80339426e_0_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solidFill>
                  <a:schemeClr val="dk1"/>
                </a:solidFill>
              </a:rPr>
              <a:t>Simulation with our Dataset</a:t>
            </a:r>
            <a:endParaRPr/>
          </a:p>
        </p:txBody>
      </p:sp>
      <p:pic>
        <p:nvPicPr>
          <p:cNvPr id="201" name="Google Shape;201;gc80339426e_0_0"/>
          <p:cNvPicPr preferRelativeResize="0"/>
          <p:nvPr/>
        </p:nvPicPr>
        <p:blipFill>
          <a:blip r:embed="rId3">
            <a:alphaModFix/>
          </a:blip>
          <a:stretch>
            <a:fillRect/>
          </a:stretch>
        </p:blipFill>
        <p:spPr>
          <a:xfrm>
            <a:off x="293575" y="2275775"/>
            <a:ext cx="8727402" cy="335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ce7373a6ad_0_6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dk1"/>
                </a:solidFill>
              </a:rPr>
              <a:t>Results with our Dataset</a:t>
            </a:r>
            <a:endParaRPr/>
          </a:p>
        </p:txBody>
      </p:sp>
      <p:sp>
        <p:nvSpPr>
          <p:cNvPr id="207" name="Google Shape;207;gce7373a6ad_0_65"/>
          <p:cNvSpPr txBox="1"/>
          <p:nvPr>
            <p:ph idx="1" type="body"/>
          </p:nvPr>
        </p:nvSpPr>
        <p:spPr>
          <a:xfrm>
            <a:off x="821963" y="1754550"/>
            <a:ext cx="7772400" cy="4317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360"/>
              </a:spcBef>
              <a:spcAft>
                <a:spcPts val="0"/>
              </a:spcAft>
              <a:buSzPts val="1800"/>
              <a:buNone/>
            </a:pPr>
            <a:r>
              <a:rPr lang="en-US" sz="1800">
                <a:latin typeface="Arial"/>
                <a:ea typeface="Arial"/>
                <a:cs typeface="Arial"/>
                <a:sym typeface="Arial"/>
              </a:rPr>
              <a:t>Before Encoding:</a:t>
            </a:r>
            <a:endParaRPr sz="1800">
              <a:latin typeface="Arial"/>
              <a:ea typeface="Arial"/>
              <a:cs typeface="Arial"/>
              <a:sym typeface="Arial"/>
            </a:endParaRPr>
          </a:p>
        </p:txBody>
      </p:sp>
      <p:pic>
        <p:nvPicPr>
          <p:cNvPr id="208" name="Google Shape;208;gce7373a6ad_0_65"/>
          <p:cNvPicPr preferRelativeResize="0"/>
          <p:nvPr/>
        </p:nvPicPr>
        <p:blipFill rotWithShape="1">
          <a:blip r:embed="rId3">
            <a:alphaModFix/>
          </a:blip>
          <a:srcRect b="0" l="0" r="0" t="0"/>
          <a:stretch/>
        </p:blipFill>
        <p:spPr>
          <a:xfrm>
            <a:off x="4214237" y="2409174"/>
            <a:ext cx="1153325" cy="1143000"/>
          </a:xfrm>
          <a:prstGeom prst="rect">
            <a:avLst/>
          </a:prstGeom>
          <a:noFill/>
          <a:ln>
            <a:noFill/>
          </a:ln>
        </p:spPr>
      </p:pic>
      <p:sp>
        <p:nvSpPr>
          <p:cNvPr id="209" name="Google Shape;209;gce7373a6ad_0_65"/>
          <p:cNvSpPr txBox="1"/>
          <p:nvPr/>
        </p:nvSpPr>
        <p:spPr>
          <a:xfrm>
            <a:off x="3401675" y="2657413"/>
            <a:ext cx="54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a:ea typeface="Times"/>
                <a:cs typeface="Times"/>
                <a:sym typeface="Times"/>
              </a:rPr>
              <a:t>+</a:t>
            </a:r>
            <a:endParaRPr b="1" i="0" sz="3000" u="none" cap="none" strike="noStrike">
              <a:solidFill>
                <a:srgbClr val="000000"/>
              </a:solidFill>
              <a:latin typeface="Times"/>
              <a:ea typeface="Times"/>
              <a:cs typeface="Times"/>
              <a:sym typeface="Times"/>
            </a:endParaRPr>
          </a:p>
        </p:txBody>
      </p:sp>
      <p:sp>
        <p:nvSpPr>
          <p:cNvPr id="210" name="Google Shape;210;gce7373a6ad_0_65"/>
          <p:cNvSpPr txBox="1"/>
          <p:nvPr/>
        </p:nvSpPr>
        <p:spPr>
          <a:xfrm>
            <a:off x="5525250" y="5090138"/>
            <a:ext cx="54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a:ea typeface="Times"/>
                <a:cs typeface="Times"/>
                <a:sym typeface="Times"/>
              </a:rPr>
              <a:t>=</a:t>
            </a:r>
            <a:endParaRPr b="1" i="0" sz="3000" u="none" cap="none" strike="noStrike">
              <a:solidFill>
                <a:srgbClr val="000000"/>
              </a:solidFill>
              <a:latin typeface="Times"/>
              <a:ea typeface="Times"/>
              <a:cs typeface="Times"/>
              <a:sym typeface="Times"/>
            </a:endParaRPr>
          </a:p>
        </p:txBody>
      </p:sp>
      <p:pic>
        <p:nvPicPr>
          <p:cNvPr id="211" name="Google Shape;211;gce7373a6ad_0_65"/>
          <p:cNvPicPr preferRelativeResize="0"/>
          <p:nvPr/>
        </p:nvPicPr>
        <p:blipFill rotWithShape="1">
          <a:blip r:embed="rId4">
            <a:alphaModFix/>
          </a:blip>
          <a:srcRect b="0" l="0" r="0" t="0"/>
          <a:stretch/>
        </p:blipFill>
        <p:spPr>
          <a:xfrm>
            <a:off x="1367000" y="2239048"/>
            <a:ext cx="1764225" cy="1483225"/>
          </a:xfrm>
          <a:prstGeom prst="rect">
            <a:avLst/>
          </a:prstGeom>
          <a:noFill/>
          <a:ln>
            <a:noFill/>
          </a:ln>
        </p:spPr>
      </p:pic>
      <p:pic>
        <p:nvPicPr>
          <p:cNvPr id="212" name="Google Shape;212;gce7373a6ad_0_65"/>
          <p:cNvPicPr preferRelativeResize="0"/>
          <p:nvPr/>
        </p:nvPicPr>
        <p:blipFill rotWithShape="1">
          <a:blip r:embed="rId4">
            <a:alphaModFix/>
          </a:blip>
          <a:srcRect b="0" l="0" r="0" t="0"/>
          <a:stretch/>
        </p:blipFill>
        <p:spPr>
          <a:xfrm>
            <a:off x="6067350" y="2186250"/>
            <a:ext cx="1764225" cy="1483225"/>
          </a:xfrm>
          <a:prstGeom prst="rect">
            <a:avLst/>
          </a:prstGeom>
          <a:noFill/>
          <a:ln>
            <a:noFill/>
          </a:ln>
        </p:spPr>
      </p:pic>
      <p:sp>
        <p:nvSpPr>
          <p:cNvPr id="213" name="Google Shape;213;gce7373a6ad_0_65"/>
          <p:cNvSpPr txBox="1"/>
          <p:nvPr/>
        </p:nvSpPr>
        <p:spPr>
          <a:xfrm>
            <a:off x="1175950" y="4208713"/>
            <a:ext cx="25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After Encoding</a:t>
            </a:r>
            <a:endParaRPr b="0" i="0" sz="2000" u="none" cap="none" strike="noStrike">
              <a:solidFill>
                <a:srgbClr val="000000"/>
              </a:solidFill>
              <a:latin typeface="Times"/>
              <a:ea typeface="Times"/>
              <a:cs typeface="Times"/>
              <a:sym typeface="Times"/>
            </a:endParaRPr>
          </a:p>
        </p:txBody>
      </p:sp>
      <p:pic>
        <p:nvPicPr>
          <p:cNvPr id="214" name="Google Shape;214;gce7373a6ad_0_65"/>
          <p:cNvPicPr preferRelativeResize="0"/>
          <p:nvPr/>
        </p:nvPicPr>
        <p:blipFill rotWithShape="1">
          <a:blip r:embed="rId3">
            <a:alphaModFix/>
          </a:blip>
          <a:srcRect b="0" l="0" r="0" t="0"/>
          <a:stretch/>
        </p:blipFill>
        <p:spPr>
          <a:xfrm>
            <a:off x="4131524" y="4841899"/>
            <a:ext cx="1153325" cy="1143000"/>
          </a:xfrm>
          <a:prstGeom prst="rect">
            <a:avLst/>
          </a:prstGeom>
          <a:noFill/>
          <a:ln>
            <a:noFill/>
          </a:ln>
        </p:spPr>
      </p:pic>
      <p:pic>
        <p:nvPicPr>
          <p:cNvPr id="215" name="Google Shape;215;gce7373a6ad_0_65"/>
          <p:cNvPicPr preferRelativeResize="0"/>
          <p:nvPr/>
        </p:nvPicPr>
        <p:blipFill rotWithShape="1">
          <a:blip r:embed="rId4">
            <a:alphaModFix/>
          </a:blip>
          <a:srcRect b="0" l="0" r="0" t="0"/>
          <a:stretch/>
        </p:blipFill>
        <p:spPr>
          <a:xfrm>
            <a:off x="1271225" y="4671773"/>
            <a:ext cx="1764225" cy="1483225"/>
          </a:xfrm>
          <a:prstGeom prst="rect">
            <a:avLst/>
          </a:prstGeom>
          <a:noFill/>
          <a:ln>
            <a:noFill/>
          </a:ln>
        </p:spPr>
      </p:pic>
      <p:pic>
        <p:nvPicPr>
          <p:cNvPr id="216" name="Google Shape;216;gce7373a6ad_0_65"/>
          <p:cNvPicPr preferRelativeResize="0"/>
          <p:nvPr/>
        </p:nvPicPr>
        <p:blipFill rotWithShape="1">
          <a:blip r:embed="rId4">
            <a:alphaModFix/>
          </a:blip>
          <a:srcRect b="0" l="0" r="0" t="0"/>
          <a:stretch/>
        </p:blipFill>
        <p:spPr>
          <a:xfrm>
            <a:off x="6145725" y="4598750"/>
            <a:ext cx="1764225" cy="1483225"/>
          </a:xfrm>
          <a:prstGeom prst="rect">
            <a:avLst/>
          </a:prstGeom>
          <a:noFill/>
          <a:ln>
            <a:noFill/>
          </a:ln>
        </p:spPr>
      </p:pic>
      <p:sp>
        <p:nvSpPr>
          <p:cNvPr id="217" name="Google Shape;217;gce7373a6ad_0_65"/>
          <p:cNvSpPr txBox="1"/>
          <p:nvPr/>
        </p:nvSpPr>
        <p:spPr>
          <a:xfrm>
            <a:off x="5446400" y="2657400"/>
            <a:ext cx="54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a:ea typeface="Times"/>
                <a:cs typeface="Times"/>
                <a:sym typeface="Times"/>
              </a:rPr>
              <a:t>=</a:t>
            </a:r>
            <a:endParaRPr b="1" i="0" sz="3000" u="none" cap="none" strike="noStrike">
              <a:solidFill>
                <a:srgbClr val="000000"/>
              </a:solidFill>
              <a:latin typeface="Times"/>
              <a:ea typeface="Times"/>
              <a:cs typeface="Times"/>
              <a:sym typeface="Times"/>
            </a:endParaRPr>
          </a:p>
        </p:txBody>
      </p:sp>
      <p:sp>
        <p:nvSpPr>
          <p:cNvPr id="218" name="Google Shape;218;gce7373a6ad_0_65"/>
          <p:cNvSpPr txBox="1"/>
          <p:nvPr/>
        </p:nvSpPr>
        <p:spPr>
          <a:xfrm>
            <a:off x="1693025" y="3775063"/>
            <a:ext cx="25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Mike</a:t>
            </a:r>
            <a:endParaRPr b="0" i="0" sz="2000" u="none" cap="none" strike="noStrike">
              <a:solidFill>
                <a:srgbClr val="000000"/>
              </a:solidFill>
              <a:latin typeface="Times"/>
              <a:ea typeface="Times"/>
              <a:cs typeface="Times"/>
              <a:sym typeface="Times"/>
            </a:endParaRPr>
          </a:p>
        </p:txBody>
      </p:sp>
      <p:sp>
        <p:nvSpPr>
          <p:cNvPr id="219" name="Google Shape;219;gce7373a6ad_0_65"/>
          <p:cNvSpPr txBox="1"/>
          <p:nvPr/>
        </p:nvSpPr>
        <p:spPr>
          <a:xfrm>
            <a:off x="6145725" y="3722263"/>
            <a:ext cx="25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Times"/>
                <a:ea typeface="Times"/>
                <a:cs typeface="Times"/>
                <a:sym typeface="Times"/>
              </a:rPr>
              <a:t>Glen</a:t>
            </a:r>
            <a:endParaRPr b="0" i="0" sz="2000" u="none" cap="none" strike="noStrike">
              <a:solidFill>
                <a:srgbClr val="FF0000"/>
              </a:solidFill>
              <a:latin typeface="Times"/>
              <a:ea typeface="Times"/>
              <a:cs typeface="Times"/>
              <a:sym typeface="Times"/>
            </a:endParaRPr>
          </a:p>
        </p:txBody>
      </p:sp>
      <p:sp>
        <p:nvSpPr>
          <p:cNvPr id="220" name="Google Shape;220;gce7373a6ad_0_65"/>
          <p:cNvSpPr txBox="1"/>
          <p:nvPr/>
        </p:nvSpPr>
        <p:spPr>
          <a:xfrm>
            <a:off x="3312438" y="5148063"/>
            <a:ext cx="54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Times"/>
                <a:ea typeface="Times"/>
                <a:cs typeface="Times"/>
                <a:sym typeface="Times"/>
              </a:rPr>
              <a:t>+</a:t>
            </a:r>
            <a:endParaRPr b="1" i="0" sz="3000" u="none" cap="none" strike="noStrike">
              <a:solidFill>
                <a:srgbClr val="000000"/>
              </a:solidFill>
              <a:latin typeface="Times"/>
              <a:ea typeface="Times"/>
              <a:cs typeface="Times"/>
              <a:sym typeface="Times"/>
            </a:endParaRPr>
          </a:p>
        </p:txBody>
      </p:sp>
      <p:sp>
        <p:nvSpPr>
          <p:cNvPr id="221" name="Google Shape;221;gce7373a6ad_0_65"/>
          <p:cNvSpPr txBox="1"/>
          <p:nvPr/>
        </p:nvSpPr>
        <p:spPr>
          <a:xfrm>
            <a:off x="1693025" y="6294113"/>
            <a:ext cx="25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a:ea typeface="Times"/>
                <a:cs typeface="Times"/>
                <a:sym typeface="Times"/>
              </a:rPr>
              <a:t>Mike</a:t>
            </a:r>
            <a:endParaRPr b="0" i="0" sz="2000" u="none" cap="none" strike="noStrike">
              <a:solidFill>
                <a:srgbClr val="000000"/>
              </a:solidFill>
              <a:latin typeface="Times"/>
              <a:ea typeface="Times"/>
              <a:cs typeface="Times"/>
              <a:sym typeface="Times"/>
            </a:endParaRPr>
          </a:p>
        </p:txBody>
      </p:sp>
      <p:sp>
        <p:nvSpPr>
          <p:cNvPr id="222" name="Google Shape;222;gce7373a6ad_0_65"/>
          <p:cNvSpPr txBox="1"/>
          <p:nvPr/>
        </p:nvSpPr>
        <p:spPr>
          <a:xfrm>
            <a:off x="6145725" y="6241313"/>
            <a:ext cx="25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8761D"/>
                </a:solidFill>
                <a:latin typeface="Times"/>
                <a:ea typeface="Times"/>
                <a:cs typeface="Times"/>
                <a:sym typeface="Times"/>
              </a:rPr>
              <a:t>Mike</a:t>
            </a:r>
            <a:endParaRPr b="0" i="0" sz="2000" u="none" cap="none" strike="noStrike">
              <a:solidFill>
                <a:srgbClr val="38761D"/>
              </a:solidFill>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e7373a6ad_0_75"/>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a:solidFill>
                  <a:schemeClr val="dk1"/>
                </a:solidFill>
              </a:rPr>
              <a:t>Results with our Dataset:</a:t>
            </a:r>
            <a:endParaRPr/>
          </a:p>
        </p:txBody>
      </p:sp>
      <p:sp>
        <p:nvSpPr>
          <p:cNvPr id="228" name="Google Shape;228;gce7373a6ad_0_75"/>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360"/>
              </a:spcBef>
              <a:spcAft>
                <a:spcPts val="0"/>
              </a:spcAft>
              <a:buSzPts val="2600"/>
              <a:buFont typeface="Arial"/>
              <a:buChar char="❖"/>
            </a:pPr>
            <a:r>
              <a:rPr lang="en-US" sz="2600">
                <a:latin typeface="Arial"/>
                <a:ea typeface="Arial"/>
                <a:cs typeface="Arial"/>
                <a:sym typeface="Arial"/>
              </a:rPr>
              <a:t>Summary of result for simulation with self-portrait image</a:t>
            </a:r>
            <a:endParaRPr sz="2600">
              <a:latin typeface="Arial"/>
              <a:ea typeface="Arial"/>
              <a:cs typeface="Arial"/>
              <a:sym typeface="Arial"/>
            </a:endParaRPr>
          </a:p>
        </p:txBody>
      </p:sp>
      <p:graphicFrame>
        <p:nvGraphicFramePr>
          <p:cNvPr id="229" name="Google Shape;229;gce7373a6ad_0_75"/>
          <p:cNvGraphicFramePr/>
          <p:nvPr/>
        </p:nvGraphicFramePr>
        <p:xfrm>
          <a:off x="952500" y="3242000"/>
          <a:ext cx="3000000" cy="3000000"/>
        </p:xfrm>
        <a:graphic>
          <a:graphicData uri="http://schemas.openxmlformats.org/drawingml/2006/table">
            <a:tbl>
              <a:tblPr>
                <a:noFill/>
                <a:tableStyleId>{02C65BF0-F16B-4127-B269-3626AB4D6032}</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Type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Accuracy under Attack</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Clean Training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46.67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Thermometer(TE) [1]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100.0</a:t>
                      </a:r>
                      <a:endParaRPr sz="1400" u="none" cap="none" strike="noStrike"/>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cedd7726df_0_3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Why Thermometer Encoding works?</a:t>
            </a:r>
            <a:endParaRPr/>
          </a:p>
        </p:txBody>
      </p:sp>
      <p:sp>
        <p:nvSpPr>
          <p:cNvPr id="235" name="Google Shape;235;gcedd7726df_0_3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b="1" lang="en-US"/>
              <a:t>Answer: </a:t>
            </a:r>
            <a:r>
              <a:rPr lang="en-US"/>
              <a:t>It does not work actually.</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rPr lang="en-US"/>
              <a:t>It gives a false sense of security concluded by </a:t>
            </a:r>
            <a:endParaRPr/>
          </a:p>
          <a:p>
            <a:pPr indent="0" lvl="0" marL="0" rtl="0" algn="l">
              <a:lnSpc>
                <a:spcPct val="100000"/>
              </a:lnSpc>
              <a:spcBef>
                <a:spcPts val="360"/>
              </a:spcBef>
              <a:spcAft>
                <a:spcPts val="0"/>
              </a:spcAft>
              <a:buSzPts val="1800"/>
              <a:buNone/>
            </a:pPr>
            <a:r>
              <a:t/>
            </a:r>
            <a:endParaRPr/>
          </a:p>
          <a:p>
            <a:pPr indent="0" lvl="0" marL="0" rtl="0" algn="l">
              <a:lnSpc>
                <a:spcPct val="100000"/>
              </a:lnSpc>
              <a:spcBef>
                <a:spcPts val="360"/>
              </a:spcBef>
              <a:spcAft>
                <a:spcPts val="0"/>
              </a:spcAft>
              <a:buSzPts val="1800"/>
              <a:buNone/>
            </a:pPr>
            <a:r>
              <a:rPr lang="en-US" sz="1100" u="sng">
                <a:solidFill>
                  <a:schemeClr val="hlink"/>
                </a:solidFill>
                <a:latin typeface="Arial"/>
                <a:ea typeface="Arial"/>
                <a:cs typeface="Arial"/>
                <a:sym typeface="Arial"/>
                <a:hlinkClick r:id="rId3"/>
              </a:rPr>
              <a:t>[1802.00420] Obfuscated Gradients Give a False Sense of Security: Circumventing Defenses to Adversarial Examples (arxiv.org</a:t>
            </a:r>
            <a:r>
              <a:rPr lang="en-US" sz="100" u="sng">
                <a:solidFill>
                  <a:schemeClr val="hlink"/>
                </a:solidFill>
                <a:latin typeface="Arial"/>
                <a:ea typeface="Arial"/>
                <a:cs typeface="Arial"/>
                <a:sym typeface="Arial"/>
                <a:hlinkClick r:id="rId4"/>
              </a:rPr>
              <a:t>)</a:t>
            </a:r>
            <a:r>
              <a:rPr lang="en-US" sz="1400"/>
              <a:t>(ICML 2018)</a:t>
            </a:r>
            <a:endParaRPr sz="1400"/>
          </a:p>
          <a:p>
            <a:pPr indent="0" lvl="0" marL="0" rtl="0" algn="l">
              <a:lnSpc>
                <a:spcPct val="100000"/>
              </a:lnSpc>
              <a:spcBef>
                <a:spcPts val="360"/>
              </a:spcBef>
              <a:spcAft>
                <a:spcPts val="0"/>
              </a:spcAft>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cedd7726df_0_42"/>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What is obfuscated gradient?</a:t>
            </a:r>
            <a:endParaRPr/>
          </a:p>
        </p:txBody>
      </p:sp>
      <p:sp>
        <p:nvSpPr>
          <p:cNvPr id="241" name="Google Shape;241;gcedd7726df_0_42"/>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a:t>We tested the checklist of obfuscated gradient:</a:t>
            </a:r>
            <a:endParaRPr/>
          </a:p>
          <a:p>
            <a:pPr indent="0" lvl="0" marL="0" rtl="0" algn="l">
              <a:lnSpc>
                <a:spcPct val="100000"/>
              </a:lnSpc>
              <a:spcBef>
                <a:spcPts val="360"/>
              </a:spcBef>
              <a:spcAft>
                <a:spcPts val="0"/>
              </a:spcAft>
              <a:buSzPts val="1800"/>
              <a:buNone/>
            </a:pPr>
            <a:r>
              <a:t/>
            </a:r>
            <a:endParaRPr/>
          </a:p>
          <a:p>
            <a:pPr indent="-342900" lvl="0" marL="457200" rtl="0" algn="l">
              <a:lnSpc>
                <a:spcPct val="100000"/>
              </a:lnSpc>
              <a:spcBef>
                <a:spcPts val="360"/>
              </a:spcBef>
              <a:spcAft>
                <a:spcPts val="0"/>
              </a:spcAft>
              <a:buSzPts val="1800"/>
              <a:buAutoNum type="arabicPeriod"/>
            </a:pPr>
            <a:r>
              <a:rPr lang="en-US"/>
              <a:t>Attack Strength has no effect on defense.</a:t>
            </a:r>
            <a:endParaRPr/>
          </a:p>
          <a:p>
            <a:pPr indent="-342900" lvl="0" marL="457200" rtl="0" algn="l">
              <a:lnSpc>
                <a:spcPct val="100000"/>
              </a:lnSpc>
              <a:spcBef>
                <a:spcPts val="0"/>
              </a:spcBef>
              <a:spcAft>
                <a:spcPts val="0"/>
              </a:spcAft>
              <a:buSzPts val="1800"/>
              <a:buAutoNum type="arabicPeriod"/>
            </a:pPr>
            <a:r>
              <a:rPr lang="en-US"/>
              <a:t>Attack Step has no effect on defense.</a:t>
            </a:r>
            <a:endParaRPr/>
          </a:p>
          <a:p>
            <a:pPr indent="-342900" lvl="0" marL="457200" rtl="0" algn="l">
              <a:lnSpc>
                <a:spcPct val="100000"/>
              </a:lnSpc>
              <a:spcBef>
                <a:spcPts val="0"/>
              </a:spcBef>
              <a:spcAft>
                <a:spcPts val="0"/>
              </a:spcAft>
              <a:buSzPts val="1800"/>
              <a:buAutoNum type="arabicPeriod"/>
            </a:pPr>
            <a:r>
              <a:rPr lang="en-US"/>
              <a:t>White-box PGD accuracy does not go to 0 % given enough attack strength.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6"/>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Conclusion</a:t>
            </a:r>
            <a:endParaRPr/>
          </a:p>
        </p:txBody>
      </p:sp>
      <p:sp>
        <p:nvSpPr>
          <p:cNvPr id="247" name="Google Shape;247;p6"/>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Arial"/>
              <a:buChar char="❖"/>
            </a:pPr>
            <a:r>
              <a:rPr lang="en-US" sz="2600">
                <a:latin typeface="Arial"/>
                <a:ea typeface="Arial"/>
                <a:cs typeface="Arial"/>
                <a:sym typeface="Arial"/>
              </a:rPr>
              <a:t>We presented two hypothesis from two different research paper.</a:t>
            </a:r>
            <a:endParaRPr sz="2600">
              <a:latin typeface="Arial"/>
              <a:ea typeface="Arial"/>
              <a:cs typeface="Arial"/>
              <a:sym typeface="Arial"/>
            </a:endParaRPr>
          </a:p>
          <a:p>
            <a:pPr indent="0" lvl="0" marL="457200" rtl="0" algn="l">
              <a:lnSpc>
                <a:spcPct val="100000"/>
              </a:lnSpc>
              <a:spcBef>
                <a:spcPts val="0"/>
              </a:spcBef>
              <a:spcAft>
                <a:spcPts val="0"/>
              </a:spcAft>
              <a:buSzPts val="1800"/>
              <a:buNone/>
            </a:pPr>
            <a:r>
              <a:t/>
            </a:r>
            <a:endParaRPr sz="2600">
              <a:latin typeface="Arial"/>
              <a:ea typeface="Arial"/>
              <a:cs typeface="Arial"/>
              <a:sym typeface="Arial"/>
            </a:endParaRPr>
          </a:p>
          <a:p>
            <a:pPr indent="-393700" lvl="0" marL="457200" rtl="0" algn="l">
              <a:lnSpc>
                <a:spcPct val="100000"/>
              </a:lnSpc>
              <a:spcBef>
                <a:spcPts val="0"/>
              </a:spcBef>
              <a:spcAft>
                <a:spcPts val="0"/>
              </a:spcAft>
              <a:buSzPts val="2600"/>
              <a:buFont typeface="Arial"/>
              <a:buChar char="❖"/>
            </a:pPr>
            <a:r>
              <a:rPr lang="en-US" sz="2600">
                <a:latin typeface="Arial"/>
                <a:ea typeface="Arial"/>
                <a:cs typeface="Arial"/>
                <a:sym typeface="Arial"/>
              </a:rPr>
              <a:t>We validated that using experimental evaluation on standard dataset.</a:t>
            </a:r>
            <a:endParaRPr sz="2600">
              <a:latin typeface="Arial"/>
              <a:ea typeface="Arial"/>
              <a:cs typeface="Arial"/>
              <a:sym typeface="Arial"/>
            </a:endParaRPr>
          </a:p>
          <a:p>
            <a:pPr indent="0" lvl="0" marL="457200" rtl="0" algn="l">
              <a:lnSpc>
                <a:spcPct val="100000"/>
              </a:lnSpc>
              <a:spcBef>
                <a:spcPts val="0"/>
              </a:spcBef>
              <a:spcAft>
                <a:spcPts val="0"/>
              </a:spcAft>
              <a:buSzPts val="1800"/>
              <a:buNone/>
            </a:pPr>
            <a:r>
              <a:t/>
            </a:r>
            <a:endParaRPr sz="2600">
              <a:latin typeface="Arial"/>
              <a:ea typeface="Arial"/>
              <a:cs typeface="Arial"/>
              <a:sym typeface="Arial"/>
            </a:endParaRPr>
          </a:p>
          <a:p>
            <a:pPr indent="-393700" lvl="0" marL="457200" rtl="0" algn="l">
              <a:lnSpc>
                <a:spcPct val="100000"/>
              </a:lnSpc>
              <a:spcBef>
                <a:spcPts val="0"/>
              </a:spcBef>
              <a:spcAft>
                <a:spcPts val="0"/>
              </a:spcAft>
              <a:buSzPts val="2600"/>
              <a:buFont typeface="Arial"/>
              <a:buChar char="❖"/>
            </a:pPr>
            <a:r>
              <a:rPr lang="en-US" sz="2600">
                <a:latin typeface="Arial"/>
                <a:ea typeface="Arial"/>
                <a:cs typeface="Arial"/>
                <a:sym typeface="Arial"/>
              </a:rPr>
              <a:t>Finally, we apply that on our toy dataset as well to establish both the hypothesis.</a:t>
            </a:r>
            <a:endParaRPr sz="26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ce7373a6ad_0_21"/>
          <p:cNvSpPr txBox="1"/>
          <p:nvPr>
            <p:ph type="title"/>
          </p:nvPr>
        </p:nvSpPr>
        <p:spPr>
          <a:xfrm>
            <a:off x="685800" y="53705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What is Adversarial Attack? </a:t>
            </a:r>
            <a:endParaRPr/>
          </a:p>
        </p:txBody>
      </p:sp>
      <p:sp>
        <p:nvSpPr>
          <p:cNvPr id="88" name="Google Shape;88;gce7373a6ad_0_21"/>
          <p:cNvSpPr txBox="1"/>
          <p:nvPr>
            <p:ph idx="1" type="body"/>
          </p:nvPr>
        </p:nvSpPr>
        <p:spPr>
          <a:xfrm>
            <a:off x="5695675" y="1842475"/>
            <a:ext cx="3056700" cy="2795400"/>
          </a:xfrm>
          <a:prstGeom prst="rect">
            <a:avLst/>
          </a:prstGeom>
          <a:noFill/>
          <a:ln>
            <a:noFill/>
          </a:ln>
        </p:spPr>
        <p:txBody>
          <a:bodyPr anchorCtr="0" anchor="t" bIns="45700" lIns="91425" spcFirstLastPara="1" rIns="91425" wrap="square" tIns="45700">
            <a:noAutofit/>
          </a:bodyPr>
          <a:lstStyle/>
          <a:p>
            <a:pPr indent="-266700" lvl="0" marL="342900" rtl="0" algn="l">
              <a:lnSpc>
                <a:spcPct val="100000"/>
              </a:lnSpc>
              <a:spcBef>
                <a:spcPts val="640"/>
              </a:spcBef>
              <a:spcAft>
                <a:spcPts val="0"/>
              </a:spcAft>
              <a:buClr>
                <a:schemeClr val="dk1"/>
              </a:buClr>
              <a:buSzPts val="2000"/>
              <a:buFont typeface="Arial"/>
              <a:buChar char="❖"/>
            </a:pPr>
            <a:r>
              <a:rPr b="1" lang="en-US" sz="2000">
                <a:latin typeface="Arial"/>
                <a:ea typeface="Arial"/>
                <a:cs typeface="Arial"/>
                <a:sym typeface="Arial"/>
              </a:rPr>
              <a:t>Adversarial attacks</a:t>
            </a:r>
            <a:r>
              <a:rPr lang="en-US" sz="2000">
                <a:latin typeface="Arial"/>
                <a:ea typeface="Arial"/>
                <a:cs typeface="Arial"/>
                <a:sym typeface="Arial"/>
              </a:rPr>
              <a:t> are known as slight perturbation of  input samples to completely fool a Deep Learning/Machine Learning model.</a:t>
            </a:r>
            <a:endParaRPr sz="2000">
              <a:latin typeface="Arial"/>
              <a:ea typeface="Arial"/>
              <a:cs typeface="Arial"/>
              <a:sym typeface="Arial"/>
            </a:endParaRPr>
          </a:p>
          <a:p>
            <a:pPr indent="0" lvl="0" marL="342900" rtl="0" algn="l">
              <a:lnSpc>
                <a:spcPct val="100000"/>
              </a:lnSpc>
              <a:spcBef>
                <a:spcPts val="640"/>
              </a:spcBef>
              <a:spcAft>
                <a:spcPts val="0"/>
              </a:spcAft>
              <a:buSzPts val="1800"/>
              <a:buNone/>
            </a:pPr>
            <a:r>
              <a:t/>
            </a:r>
            <a:endParaRPr sz="2600">
              <a:latin typeface="Arial"/>
              <a:ea typeface="Arial"/>
              <a:cs typeface="Arial"/>
              <a:sym typeface="Arial"/>
            </a:endParaRPr>
          </a:p>
        </p:txBody>
      </p:sp>
      <p:pic>
        <p:nvPicPr>
          <p:cNvPr id="89" name="Google Shape;89;gce7373a6ad_0_21"/>
          <p:cNvPicPr preferRelativeResize="0"/>
          <p:nvPr/>
        </p:nvPicPr>
        <p:blipFill rotWithShape="1">
          <a:blip r:embed="rId3">
            <a:alphaModFix/>
          </a:blip>
          <a:srcRect b="0" l="0" r="0" t="0"/>
          <a:stretch/>
        </p:blipFill>
        <p:spPr>
          <a:xfrm>
            <a:off x="685800" y="1680050"/>
            <a:ext cx="5314475" cy="4956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ce7373a6ad_0_5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References</a:t>
            </a:r>
            <a:endParaRPr/>
          </a:p>
        </p:txBody>
      </p:sp>
      <p:sp>
        <p:nvSpPr>
          <p:cNvPr id="253" name="Google Shape;253;gce7373a6ad_0_5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800"/>
              <a:buNone/>
            </a:pPr>
            <a:r>
              <a:rPr lang="en-US" sz="1100"/>
              <a:t>[1] C.    R.    I.    G.    Jacob    Buckman,    Aurko    Roy,    “Thermometer encoding:    One    hot    way    to    resist    adversarial    examples,”International Conference on Learning Representations, 2018, accepted as poster. [Online]. Available: </a:t>
            </a:r>
            <a:r>
              <a:rPr lang="en-US" sz="1100" u="sng">
                <a:solidFill>
                  <a:schemeClr val="hlink"/>
                </a:solidFill>
                <a:hlinkClick r:id="rId3"/>
              </a:rPr>
              <a:t>https://openreview.net/forum?id=S18Su--CW</a:t>
            </a:r>
            <a:endParaRPr sz="1100"/>
          </a:p>
          <a:p>
            <a:pPr indent="0" lvl="0" marL="0" rtl="0" algn="l">
              <a:lnSpc>
                <a:spcPct val="100000"/>
              </a:lnSpc>
              <a:spcBef>
                <a:spcPts val="360"/>
              </a:spcBef>
              <a:spcAft>
                <a:spcPts val="0"/>
              </a:spcAft>
              <a:buSzPts val="1800"/>
              <a:buNone/>
            </a:pPr>
            <a:r>
              <a:rPr lang="en-US" sz="1100"/>
              <a:t>[2]A. Athalye, N. Carlini, and D. Wagner, “Obfuscated gradients give a  false  sense  of  security:  Circumventing  defenses  to  adversarial examples,”arXiv preprint arXiv:1802.00420, 2018.</a:t>
            </a:r>
            <a:endParaRPr sz="1100"/>
          </a:p>
          <a:p>
            <a:pPr indent="0" lvl="0" marL="0" rtl="0" algn="l">
              <a:lnSpc>
                <a:spcPct val="100000"/>
              </a:lnSpc>
              <a:spcBef>
                <a:spcPts val="360"/>
              </a:spcBef>
              <a:spcAft>
                <a:spcPts val="0"/>
              </a:spcAft>
              <a:buSzPts val="1800"/>
              <a:buNone/>
            </a:pPr>
            <a:r>
              <a:rPr lang="en-US" sz="1100"/>
              <a:t>[3]I. J. Goodfellow, J. Shlens, and C. Szegedy, “Explaining and harnessing adversarial examples,”ICLR, 2015.</a:t>
            </a:r>
            <a:endParaRPr sz="1100"/>
          </a:p>
          <a:p>
            <a:pPr indent="0" lvl="0" marL="0" rtl="0" algn="l">
              <a:lnSpc>
                <a:spcPct val="100000"/>
              </a:lnSpc>
              <a:spcBef>
                <a:spcPts val="360"/>
              </a:spcBef>
              <a:spcAft>
                <a:spcPts val="0"/>
              </a:spcAft>
              <a:buSzPts val="1800"/>
              <a:buNone/>
            </a:pPr>
            <a:r>
              <a:rPr lang="en-US" sz="1100"/>
              <a:t>[4]A.  Madry,  A.  Makelov,  L.  Schmidt,  D.  Tsipras,  and  A.  Vladu,“Towards deep learning models resistant to adversarial attacks,”arXiv preprint arXiv:1706.06083, 2017.</a:t>
            </a:r>
            <a:endParaRPr sz="1100"/>
          </a:p>
          <a:p>
            <a:pPr indent="0" lvl="0" marL="0" rtl="0" algn="l">
              <a:lnSpc>
                <a:spcPct val="100000"/>
              </a:lnSpc>
              <a:spcBef>
                <a:spcPts val="360"/>
              </a:spcBef>
              <a:spcAft>
                <a:spcPts val="0"/>
              </a:spcAft>
              <a:buSzPts val="1800"/>
              <a:buNone/>
            </a:pPr>
            <a:r>
              <a:rPr lang="en-US" sz="1100"/>
              <a:t>[5]L. Deng, “The mnist database of handwritten digit images for machine learning research [best of the web],”IEEE Signal Processing Magazine, vol. 29, no. 6, pp. 141–142, 2012.</a:t>
            </a:r>
            <a:endParaRPr sz="1100"/>
          </a:p>
          <a:p>
            <a:pPr indent="0" lvl="0" marL="0" rtl="0" algn="l">
              <a:lnSpc>
                <a:spcPct val="100000"/>
              </a:lnSpc>
              <a:spcBef>
                <a:spcPts val="360"/>
              </a:spcBef>
              <a:spcAft>
                <a:spcPts val="0"/>
              </a:spcAft>
              <a:buSzPts val="1800"/>
              <a:buNone/>
            </a:pPr>
            <a:r>
              <a:rPr lang="en-US" sz="1100"/>
              <a:t>[6]A.  Krizhevsky  and  G.  Hinton,  “Convolutional  deep  belief  networks on cifar-10,”Unpublished manuscript, vol. 40, no. 7, pp. 1–9,2010.</a:t>
            </a:r>
            <a:endParaRPr sz="1100"/>
          </a:p>
          <a:p>
            <a:pPr indent="0" lvl="0" marL="0" rtl="0" algn="l">
              <a:lnSpc>
                <a:spcPct val="100000"/>
              </a:lnSpc>
              <a:spcBef>
                <a:spcPts val="360"/>
              </a:spcBef>
              <a:spcAft>
                <a:spcPts val="0"/>
              </a:spcAft>
              <a:buSzPts val="1800"/>
              <a:buNone/>
            </a:pPr>
            <a:r>
              <a:rPr lang="en-US" sz="1100"/>
              <a:t>[7]A.   Athalye   and   N.   Carlini,   “On   the   robustness   of   the   cvpr 2018   white-box   adversarial   example   defenses,”arXiv   preprint arXiv:1804.03286, 2018.</a:t>
            </a:r>
            <a:endParaRPr sz="1100"/>
          </a:p>
          <a:p>
            <a:pPr indent="0" lvl="0" marL="0" rtl="0" algn="l">
              <a:lnSpc>
                <a:spcPct val="100000"/>
              </a:lnSpc>
              <a:spcBef>
                <a:spcPts val="360"/>
              </a:spcBef>
              <a:spcAft>
                <a:spcPts val="0"/>
              </a:spcAft>
              <a:buSzPts val="1800"/>
              <a:buNone/>
            </a:pPr>
            <a:r>
              <a:rPr lang="en-US" sz="1100"/>
              <a:t>[8]K. He, X. Zhang, S. Ren, and J. Sun, “Deep residual learning for image recognition,” inProceedings of the IEEE conference on computer vision and pattern recognition, 2016, pp. 770–778.</a:t>
            </a:r>
            <a:endParaRPr sz="1100"/>
          </a:p>
          <a:p>
            <a:pPr indent="0" lvl="0" marL="0" rtl="0" algn="l">
              <a:lnSpc>
                <a:spcPct val="100000"/>
              </a:lnSpc>
              <a:spcBef>
                <a:spcPts val="360"/>
              </a:spcBef>
              <a:spcAft>
                <a:spcPts val="0"/>
              </a:spcAft>
              <a:buSzPts val="1800"/>
              <a:buNone/>
            </a:pPr>
            <a:r>
              <a:rPr lang="en-US" sz="1100"/>
              <a:t>[9]K.   Simonyan   and   A.   Zisserman,   “Very   deep   convolutional networks   for   large-scale   image   recognition,”arXiv   preprint arXiv:1409.1556, 2014.</a:t>
            </a:r>
            <a:endParaRPr sz="1100"/>
          </a:p>
          <a:p>
            <a:pPr indent="0" lvl="0" marL="0" rtl="0" algn="l">
              <a:lnSpc>
                <a:spcPct val="100000"/>
              </a:lnSpc>
              <a:spcBef>
                <a:spcPts val="360"/>
              </a:spcBef>
              <a:spcAft>
                <a:spcPts val="0"/>
              </a:spcAft>
              <a:buSzPts val="1800"/>
              <a:buNone/>
            </a:pPr>
            <a:r>
              <a:rPr lang="en-US" sz="1100"/>
              <a:t>[10]  Y.  LeCunet  al.,  “Lenet-5,  convolutional  neural  networks,” URL:http://yann. lecun. com/exdb/lenet, p. 20, 2015.</a:t>
            </a:r>
            <a:endParaRPr sz="1100"/>
          </a:p>
          <a:p>
            <a:pPr indent="0" lvl="0" marL="0" rtl="0" algn="l">
              <a:lnSpc>
                <a:spcPct val="100000"/>
              </a:lnSpc>
              <a:spcBef>
                <a:spcPts val="360"/>
              </a:spcBef>
              <a:spcAft>
                <a:spcPts val="0"/>
              </a:spcAft>
              <a:buSzPts val="1800"/>
              <a:buNone/>
            </a:pPr>
            <a:r>
              <a:rPr lang="en-US" sz="1100"/>
              <a:t>[11]  C.-J.    Simon-Gabriel,    Y.    Ollivier,    L.    Bottou,    B.    Sch ̈olkopf,and   D.   Lopez-Paz,   “First-order   adversarial   vulnerability   of neural    networks    and    input    dimension,”    in Proceedings    of the    36th    International    Conference    on    Machine    Learning,    ser.Proceedings  of  Machine  Learning  Research,  K.  Chaudhuri  andR.   Salakhutdinov,   Eds.,   vol.   97.PMLR,   09–15   Jun   2019,pp. 5809–5817. [Online]. Available: http://proceedings.mlr.press/v97/simon-gabriel19a.html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cea88d466a_0_1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Questions?</a:t>
            </a:r>
            <a:endParaRPr/>
          </a:p>
        </p:txBody>
      </p:sp>
      <p:pic>
        <p:nvPicPr>
          <p:cNvPr id="259" name="Google Shape;259;gcea88d466a_0_10"/>
          <p:cNvPicPr preferRelativeResize="0"/>
          <p:nvPr/>
        </p:nvPicPr>
        <p:blipFill rotWithShape="1">
          <a:blip r:embed="rId3">
            <a:alphaModFix/>
          </a:blip>
          <a:srcRect b="0" l="0" r="0" t="0"/>
          <a:stretch/>
        </p:blipFill>
        <p:spPr>
          <a:xfrm>
            <a:off x="3095625" y="2488413"/>
            <a:ext cx="2952750" cy="294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cea88d466a_0_16"/>
          <p:cNvSpPr/>
          <p:nvPr/>
        </p:nvSpPr>
        <p:spPr>
          <a:xfrm>
            <a:off x="392075" y="2897674"/>
            <a:ext cx="8590304" cy="10626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d0ce9a0b9d_4_0"/>
          <p:cNvSpPr txBox="1"/>
          <p:nvPr>
            <p:ph type="title"/>
          </p:nvPr>
        </p:nvSpPr>
        <p:spPr>
          <a:xfrm>
            <a:off x="685800" y="609600"/>
            <a:ext cx="77724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Real Life Example of AE</a:t>
            </a:r>
            <a:endParaRPr/>
          </a:p>
        </p:txBody>
      </p:sp>
      <p:pic>
        <p:nvPicPr>
          <p:cNvPr id="95" name="Google Shape;95;gd0ce9a0b9d_4_0"/>
          <p:cNvPicPr preferRelativeResize="0"/>
          <p:nvPr/>
        </p:nvPicPr>
        <p:blipFill>
          <a:blip r:embed="rId3">
            <a:alphaModFix/>
          </a:blip>
          <a:stretch>
            <a:fillRect/>
          </a:stretch>
        </p:blipFill>
        <p:spPr>
          <a:xfrm>
            <a:off x="1211500" y="2073650"/>
            <a:ext cx="6950100" cy="3489725"/>
          </a:xfrm>
          <a:prstGeom prst="rect">
            <a:avLst/>
          </a:prstGeom>
          <a:noFill/>
          <a:ln>
            <a:noFill/>
          </a:ln>
        </p:spPr>
      </p:pic>
      <p:sp>
        <p:nvSpPr>
          <p:cNvPr id="96" name="Google Shape;96;gd0ce9a0b9d_4_0"/>
          <p:cNvSpPr txBox="1"/>
          <p:nvPr/>
        </p:nvSpPr>
        <p:spPr>
          <a:xfrm>
            <a:off x="1301900" y="5884425"/>
            <a:ext cx="6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Times"/>
                <a:ea typeface="Times"/>
                <a:cs typeface="Times"/>
                <a:sym typeface="Times"/>
              </a:rPr>
              <a:t>Source: https://pluribus-one.it/images/2018/04/14/adv-stop.png</a:t>
            </a:r>
            <a:endParaRPr>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ce7373a6ad_0_101"/>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Types of Attacks</a:t>
            </a:r>
            <a:endParaRPr/>
          </a:p>
        </p:txBody>
      </p:sp>
      <p:sp>
        <p:nvSpPr>
          <p:cNvPr id="102" name="Google Shape;102;gce7373a6ad_0_101"/>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360"/>
              </a:spcBef>
              <a:spcAft>
                <a:spcPts val="0"/>
              </a:spcAft>
              <a:buSzPts val="2600"/>
              <a:buFont typeface="Arial"/>
              <a:buChar char="❖"/>
            </a:pPr>
            <a:r>
              <a:rPr lang="en-US" sz="2600">
                <a:latin typeface="Arial"/>
                <a:ea typeface="Arial"/>
                <a:cs typeface="Arial"/>
                <a:sym typeface="Arial"/>
              </a:rPr>
              <a:t>Two types of method for adversarial example attack primarily: White-box and Black-box Attack.</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rPr lang="en-US" sz="2600">
                <a:latin typeface="Arial"/>
                <a:ea typeface="Arial"/>
                <a:cs typeface="Arial"/>
                <a:sym typeface="Arial"/>
              </a:rPr>
              <a:t>Popular White-Box Attack:</a:t>
            </a:r>
            <a:endParaRPr sz="2600">
              <a:latin typeface="Arial"/>
              <a:ea typeface="Arial"/>
              <a:cs typeface="Arial"/>
              <a:sym typeface="Arial"/>
            </a:endParaRPr>
          </a:p>
          <a:p>
            <a:pPr indent="-393700" lvl="1" marL="914400" rtl="0" algn="l">
              <a:lnSpc>
                <a:spcPct val="100000"/>
              </a:lnSpc>
              <a:spcBef>
                <a:spcPts val="360"/>
              </a:spcBef>
              <a:spcAft>
                <a:spcPts val="0"/>
              </a:spcAft>
              <a:buSzPts val="2600"/>
              <a:buFont typeface="Arial"/>
              <a:buChar char="➢"/>
            </a:pPr>
            <a:r>
              <a:rPr lang="en-US" sz="2600">
                <a:latin typeface="Arial"/>
                <a:ea typeface="Arial"/>
                <a:cs typeface="Arial"/>
                <a:sym typeface="Arial"/>
              </a:rPr>
              <a:t>Fast Gradient Sign Method (FGSM) </a:t>
            </a:r>
            <a:endParaRPr sz="2600">
              <a:latin typeface="Arial"/>
              <a:ea typeface="Arial"/>
              <a:cs typeface="Arial"/>
              <a:sym typeface="Arial"/>
            </a:endParaRPr>
          </a:p>
          <a:p>
            <a:pPr indent="-393700" lvl="1" marL="914400" rtl="0" algn="l">
              <a:lnSpc>
                <a:spcPct val="100000"/>
              </a:lnSpc>
              <a:spcBef>
                <a:spcPts val="0"/>
              </a:spcBef>
              <a:spcAft>
                <a:spcPts val="0"/>
              </a:spcAft>
              <a:buSzPts val="2600"/>
              <a:buFont typeface="Arial"/>
              <a:buChar char="➢"/>
            </a:pPr>
            <a:r>
              <a:rPr lang="en-US" sz="2600">
                <a:latin typeface="Arial"/>
                <a:ea typeface="Arial"/>
                <a:cs typeface="Arial"/>
                <a:sym typeface="Arial"/>
              </a:rPr>
              <a:t>Projected Gradient Descent (PGD/LS-PGA)</a:t>
            </a:r>
            <a:endParaRPr sz="2600">
              <a:latin typeface="Arial"/>
              <a:ea typeface="Arial"/>
              <a:cs typeface="Arial"/>
              <a:sym typeface="Arial"/>
            </a:endParaRPr>
          </a:p>
          <a:p>
            <a:pPr indent="0" lvl="0" marL="914400" rtl="0" algn="l">
              <a:lnSpc>
                <a:spcPct val="100000"/>
              </a:lnSpc>
              <a:spcBef>
                <a:spcPts val="360"/>
              </a:spcBef>
              <a:spcAft>
                <a:spcPts val="0"/>
              </a:spcAft>
              <a:buSzPts val="1800"/>
              <a:buNone/>
            </a:pPr>
            <a:r>
              <a:t/>
            </a:r>
            <a:endParaRPr sz="2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of FGSM Attack</a:t>
            </a:r>
            <a:endParaRPr/>
          </a:p>
        </p:txBody>
      </p:sp>
      <p:sp>
        <p:nvSpPr>
          <p:cNvPr id="108" name="Google Shape;108;p4"/>
          <p:cNvSpPr txBox="1"/>
          <p:nvPr>
            <p:ph idx="1" type="body"/>
          </p:nvPr>
        </p:nvSpPr>
        <p:spPr>
          <a:xfrm>
            <a:off x="685813" y="1981200"/>
            <a:ext cx="7772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1800"/>
              <a:buNone/>
            </a:pPr>
            <a:r>
              <a:t/>
            </a:r>
            <a:endParaRPr sz="2800"/>
          </a:p>
          <a:p>
            <a:pPr indent="0" lvl="0" marL="457200" rtl="0" algn="l">
              <a:lnSpc>
                <a:spcPct val="100000"/>
              </a:lnSpc>
              <a:spcBef>
                <a:spcPts val="0"/>
              </a:spcBef>
              <a:spcAft>
                <a:spcPts val="0"/>
              </a:spcAft>
              <a:buSzPts val="1800"/>
              <a:buNone/>
            </a:pPr>
            <a:r>
              <a:t/>
            </a:r>
            <a:endParaRPr sz="2800"/>
          </a:p>
          <a:p>
            <a:pPr indent="0" lvl="0" marL="457200" rtl="0" algn="l">
              <a:lnSpc>
                <a:spcPct val="100000"/>
              </a:lnSpc>
              <a:spcBef>
                <a:spcPts val="0"/>
              </a:spcBef>
              <a:spcAft>
                <a:spcPts val="0"/>
              </a:spcAft>
              <a:buSzPts val="1800"/>
              <a:buNone/>
            </a:pPr>
            <a:r>
              <a:t/>
            </a:r>
            <a:endParaRPr sz="2800"/>
          </a:p>
          <a:p>
            <a:pPr indent="0" lvl="0" marL="457200" rtl="0" algn="l">
              <a:lnSpc>
                <a:spcPct val="100000"/>
              </a:lnSpc>
              <a:spcBef>
                <a:spcPts val="0"/>
              </a:spcBef>
              <a:spcAft>
                <a:spcPts val="0"/>
              </a:spcAft>
              <a:buSzPts val="1800"/>
              <a:buNone/>
            </a:pPr>
            <a:r>
              <a:t/>
            </a:r>
            <a:endParaRPr sz="2100">
              <a:latin typeface="Arial"/>
              <a:ea typeface="Arial"/>
              <a:cs typeface="Arial"/>
              <a:sym typeface="Arial"/>
            </a:endParaRPr>
          </a:p>
        </p:txBody>
      </p:sp>
      <p:pic>
        <p:nvPicPr>
          <p:cNvPr id="109" name="Google Shape;109;p4"/>
          <p:cNvPicPr preferRelativeResize="0"/>
          <p:nvPr/>
        </p:nvPicPr>
        <p:blipFill rotWithShape="1">
          <a:blip r:embed="rId3">
            <a:alphaModFix/>
          </a:blip>
          <a:srcRect b="0" l="0" r="0" t="0"/>
          <a:stretch/>
        </p:blipFill>
        <p:spPr>
          <a:xfrm>
            <a:off x="795196" y="2050942"/>
            <a:ext cx="7553627" cy="296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How to Defend them?</a:t>
            </a:r>
            <a:endParaRPr/>
          </a:p>
        </p:txBody>
      </p:sp>
      <p:sp>
        <p:nvSpPr>
          <p:cNvPr id="115" name="Google Shape;115;p3"/>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Font typeface="Arial"/>
              <a:buChar char="❖"/>
            </a:pPr>
            <a:r>
              <a:rPr lang="en-US" sz="2600">
                <a:latin typeface="Arial"/>
                <a:ea typeface="Arial"/>
                <a:cs typeface="Arial"/>
                <a:sym typeface="Arial"/>
              </a:rPr>
              <a:t>There are two primary approaches to defending a system:</a:t>
            </a:r>
            <a:endParaRPr sz="2600">
              <a:latin typeface="Arial"/>
              <a:ea typeface="Arial"/>
              <a:cs typeface="Arial"/>
              <a:sym typeface="Arial"/>
            </a:endParaRPr>
          </a:p>
          <a:p>
            <a:pPr indent="0" lvl="0" marL="457200" rtl="0" algn="l">
              <a:lnSpc>
                <a:spcPct val="100000"/>
              </a:lnSpc>
              <a:spcBef>
                <a:spcPts val="0"/>
              </a:spcBef>
              <a:spcAft>
                <a:spcPts val="0"/>
              </a:spcAft>
              <a:buSzPts val="1800"/>
              <a:buNone/>
            </a:pPr>
            <a:r>
              <a:t/>
            </a:r>
            <a:endParaRPr sz="2600">
              <a:latin typeface="Arial"/>
              <a:ea typeface="Arial"/>
              <a:cs typeface="Arial"/>
              <a:sym typeface="Arial"/>
            </a:endParaRPr>
          </a:p>
          <a:p>
            <a:pPr indent="0" lvl="0" marL="457200" rtl="0" algn="l">
              <a:lnSpc>
                <a:spcPct val="100000"/>
              </a:lnSpc>
              <a:spcBef>
                <a:spcPts val="0"/>
              </a:spcBef>
              <a:spcAft>
                <a:spcPts val="0"/>
              </a:spcAft>
              <a:buSzPts val="1800"/>
              <a:buNone/>
            </a:pPr>
            <a:r>
              <a:t/>
            </a:r>
            <a:endParaRPr sz="2600">
              <a:latin typeface="Arial"/>
              <a:ea typeface="Arial"/>
              <a:cs typeface="Arial"/>
              <a:sym typeface="Arial"/>
            </a:endParaRPr>
          </a:p>
          <a:p>
            <a:pPr indent="-393700" lvl="1" marL="914400" rtl="0" algn="l">
              <a:lnSpc>
                <a:spcPct val="100000"/>
              </a:lnSpc>
              <a:spcBef>
                <a:spcPts val="0"/>
              </a:spcBef>
              <a:spcAft>
                <a:spcPts val="0"/>
              </a:spcAft>
              <a:buSzPts val="2600"/>
              <a:buFont typeface="Arial"/>
              <a:buChar char="➢"/>
            </a:pPr>
            <a:r>
              <a:rPr lang="en-US" sz="2600">
                <a:latin typeface="Arial"/>
                <a:ea typeface="Arial"/>
                <a:cs typeface="Arial"/>
                <a:sym typeface="Arial"/>
              </a:rPr>
              <a:t>Adversarial Training.</a:t>
            </a:r>
            <a:endParaRPr sz="2600">
              <a:latin typeface="Arial"/>
              <a:ea typeface="Arial"/>
              <a:cs typeface="Arial"/>
              <a:sym typeface="Arial"/>
            </a:endParaRPr>
          </a:p>
          <a:p>
            <a:pPr indent="-393700" lvl="1" marL="914400" rtl="0" algn="l">
              <a:lnSpc>
                <a:spcPct val="100000"/>
              </a:lnSpc>
              <a:spcBef>
                <a:spcPts val="0"/>
              </a:spcBef>
              <a:spcAft>
                <a:spcPts val="0"/>
              </a:spcAft>
              <a:buSzPts val="2600"/>
              <a:buFont typeface="Arial"/>
              <a:buChar char="➢"/>
            </a:pPr>
            <a:r>
              <a:rPr lang="en-US" sz="2600">
                <a:latin typeface="Arial"/>
                <a:ea typeface="Arial"/>
                <a:cs typeface="Arial"/>
                <a:sym typeface="Arial"/>
              </a:rPr>
              <a:t>Randomization during inference.</a:t>
            </a:r>
            <a:endParaRPr sz="26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ce7373a6ad_0_0"/>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Our Investigation</a:t>
            </a:r>
            <a:endParaRPr/>
          </a:p>
        </p:txBody>
      </p:sp>
      <p:sp>
        <p:nvSpPr>
          <p:cNvPr id="121" name="Google Shape;121;gce7373a6ad_0_0"/>
          <p:cNvSpPr txBox="1"/>
          <p:nvPr>
            <p:ph idx="1" type="body"/>
          </p:nvPr>
        </p:nvSpPr>
        <p:spPr>
          <a:xfrm>
            <a:off x="685800" y="1981200"/>
            <a:ext cx="7772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360"/>
              </a:spcBef>
              <a:spcAft>
                <a:spcPts val="0"/>
              </a:spcAft>
              <a:buSzPts val="1800"/>
              <a:buNone/>
            </a:pPr>
            <a:r>
              <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rPr b="1" lang="en-US" sz="2600">
                <a:latin typeface="Arial"/>
                <a:ea typeface="Arial"/>
                <a:cs typeface="Arial"/>
                <a:sym typeface="Arial"/>
              </a:rPr>
              <a:t>2018 ICLR Defense paper:</a:t>
            </a:r>
            <a:endParaRPr b="1" sz="2600">
              <a:latin typeface="Arial"/>
              <a:ea typeface="Arial"/>
              <a:cs typeface="Arial"/>
              <a:sym typeface="Arial"/>
            </a:endParaRPr>
          </a:p>
          <a:p>
            <a:pPr indent="-368300" lvl="0" marL="457200" rtl="0" algn="l">
              <a:lnSpc>
                <a:spcPct val="100000"/>
              </a:lnSpc>
              <a:spcBef>
                <a:spcPts val="360"/>
              </a:spcBef>
              <a:spcAft>
                <a:spcPts val="0"/>
              </a:spcAft>
              <a:buSzPts val="2200"/>
              <a:buChar char="❖"/>
            </a:pPr>
            <a:r>
              <a:rPr lang="en-US" sz="2600">
                <a:latin typeface="Arial"/>
                <a:ea typeface="Arial"/>
                <a:cs typeface="Arial"/>
                <a:sym typeface="Arial"/>
              </a:rPr>
              <a:t>Thermometer Encoding (Buckman et. al) (Google) </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t/>
            </a:r>
            <a:endParaRPr sz="2600">
              <a:latin typeface="Arial"/>
              <a:ea typeface="Arial"/>
              <a:cs typeface="Arial"/>
              <a:sym typeface="Arial"/>
            </a:endParaRPr>
          </a:p>
          <a:p>
            <a:pPr indent="0" lvl="0" marL="457200" rtl="0" algn="l">
              <a:lnSpc>
                <a:spcPct val="100000"/>
              </a:lnSpc>
              <a:spcBef>
                <a:spcPts val="360"/>
              </a:spcBef>
              <a:spcAft>
                <a:spcPts val="0"/>
              </a:spcAft>
              <a:buSzPts val="1800"/>
              <a:buNone/>
            </a:pPr>
            <a:r>
              <a:rPr b="1" lang="en-US" sz="2600">
                <a:latin typeface="Arial"/>
                <a:ea typeface="Arial"/>
                <a:cs typeface="Arial"/>
                <a:sym typeface="Arial"/>
              </a:rPr>
              <a:t>2018 ICML Attack paper:</a:t>
            </a:r>
            <a:endParaRPr b="1" sz="2600">
              <a:latin typeface="Arial"/>
              <a:ea typeface="Arial"/>
              <a:cs typeface="Arial"/>
              <a:sym typeface="Arial"/>
            </a:endParaRPr>
          </a:p>
          <a:p>
            <a:pPr indent="-393700" lvl="0" marL="457200" rtl="0" algn="l">
              <a:lnSpc>
                <a:spcPct val="100000"/>
              </a:lnSpc>
              <a:spcBef>
                <a:spcPts val="360"/>
              </a:spcBef>
              <a:spcAft>
                <a:spcPts val="0"/>
              </a:spcAft>
              <a:buSzPts val="2600"/>
              <a:buFont typeface="Arial"/>
              <a:buChar char="❖"/>
            </a:pPr>
            <a:r>
              <a:rPr lang="en-US" sz="2600">
                <a:latin typeface="Arial"/>
                <a:ea typeface="Arial"/>
                <a:cs typeface="Arial"/>
                <a:sym typeface="Arial"/>
              </a:rPr>
              <a:t>Obfuscated gradient (Anish et. al) (Google)</a:t>
            </a:r>
            <a:endParaRPr sz="26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cedd7726df_0_7"/>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Project Overview:</a:t>
            </a:r>
            <a:endParaRPr/>
          </a:p>
        </p:txBody>
      </p:sp>
      <p:sp>
        <p:nvSpPr>
          <p:cNvPr id="127" name="Google Shape;127;gcedd7726df_0_7"/>
          <p:cNvSpPr/>
          <p:nvPr/>
        </p:nvSpPr>
        <p:spPr>
          <a:xfrm rot="5400000">
            <a:off x="3936900" y="-235050"/>
            <a:ext cx="1270200" cy="5245500"/>
          </a:xfrm>
          <a:prstGeom prst="chevron">
            <a:avLst>
              <a:gd fmla="val 30564"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cedd7726df_0_7"/>
          <p:cNvSpPr txBox="1"/>
          <p:nvPr/>
        </p:nvSpPr>
        <p:spPr>
          <a:xfrm>
            <a:off x="2291951" y="2134827"/>
            <a:ext cx="46719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Build Encoded Model</a:t>
            </a:r>
            <a:endParaRPr b="0" i="0" sz="2600" u="none" cap="none" strike="noStrike">
              <a:solidFill>
                <a:srgbClr val="000000"/>
              </a:solidFill>
              <a:latin typeface="Arial"/>
              <a:ea typeface="Arial"/>
              <a:cs typeface="Arial"/>
              <a:sym typeface="Arial"/>
            </a:endParaRPr>
          </a:p>
        </p:txBody>
      </p:sp>
      <p:sp>
        <p:nvSpPr>
          <p:cNvPr id="129" name="Google Shape;129;gcedd7726df_0_7"/>
          <p:cNvSpPr/>
          <p:nvPr/>
        </p:nvSpPr>
        <p:spPr>
          <a:xfrm rot="5400000">
            <a:off x="3936900" y="784542"/>
            <a:ext cx="1270200" cy="5245500"/>
          </a:xfrm>
          <a:prstGeom prst="chevron">
            <a:avLst>
              <a:gd fmla="val 30564"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cedd7726df_0_7"/>
          <p:cNvSpPr txBox="1"/>
          <p:nvPr/>
        </p:nvSpPr>
        <p:spPr>
          <a:xfrm>
            <a:off x="2291958" y="3140432"/>
            <a:ext cx="46719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Validate Model on Standard Data</a:t>
            </a:r>
            <a:endParaRPr b="0" i="0" sz="2600" u="none" cap="none" strike="noStrike">
              <a:solidFill>
                <a:srgbClr val="000000"/>
              </a:solidFill>
              <a:latin typeface="Arial"/>
              <a:ea typeface="Arial"/>
              <a:cs typeface="Arial"/>
              <a:sym typeface="Arial"/>
            </a:endParaRPr>
          </a:p>
        </p:txBody>
      </p:sp>
      <p:sp>
        <p:nvSpPr>
          <p:cNvPr id="131" name="Google Shape;131;gcedd7726df_0_7"/>
          <p:cNvSpPr/>
          <p:nvPr/>
        </p:nvSpPr>
        <p:spPr>
          <a:xfrm rot="5400000">
            <a:off x="3936900" y="1827017"/>
            <a:ext cx="1270200" cy="5245500"/>
          </a:xfrm>
          <a:prstGeom prst="chevron">
            <a:avLst>
              <a:gd fmla="val 30564"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cedd7726df_0_7"/>
          <p:cNvSpPr txBox="1"/>
          <p:nvPr/>
        </p:nvSpPr>
        <p:spPr>
          <a:xfrm>
            <a:off x="2236058" y="4243269"/>
            <a:ext cx="46719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Apply on Our Dataset</a:t>
            </a:r>
            <a:endParaRPr b="0" i="0" sz="2600" u="none" cap="none" strike="noStrike">
              <a:solidFill>
                <a:srgbClr val="000000"/>
              </a:solidFill>
              <a:latin typeface="Arial"/>
              <a:ea typeface="Arial"/>
              <a:cs typeface="Arial"/>
              <a:sym typeface="Arial"/>
            </a:endParaRPr>
          </a:p>
        </p:txBody>
      </p:sp>
      <p:sp>
        <p:nvSpPr>
          <p:cNvPr id="133" name="Google Shape;133;gcedd7726df_0_7"/>
          <p:cNvSpPr/>
          <p:nvPr/>
        </p:nvSpPr>
        <p:spPr>
          <a:xfrm rot="5400000">
            <a:off x="3936900" y="2840617"/>
            <a:ext cx="1270200" cy="5245500"/>
          </a:xfrm>
          <a:prstGeom prst="chevron">
            <a:avLst>
              <a:gd fmla="val 30564"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cedd7726df_0_7"/>
          <p:cNvSpPr txBox="1"/>
          <p:nvPr/>
        </p:nvSpPr>
        <p:spPr>
          <a:xfrm>
            <a:off x="2236058" y="5315369"/>
            <a:ext cx="46719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000000"/>
                </a:solidFill>
                <a:latin typeface="Arial"/>
                <a:ea typeface="Arial"/>
                <a:cs typeface="Arial"/>
                <a:sym typeface="Arial"/>
              </a:rPr>
              <a:t>Discuss Weakness </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ce7373a6ad_0_144"/>
          <p:cNvSpPr txBox="1"/>
          <p:nvPr>
            <p:ph type="title"/>
          </p:nvPr>
        </p:nvSpPr>
        <p:spPr>
          <a:xfrm>
            <a:off x="685800" y="6096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Thermometer Encoding</a:t>
            </a:r>
            <a:endParaRPr/>
          </a:p>
        </p:txBody>
      </p:sp>
      <p:sp>
        <p:nvSpPr>
          <p:cNvPr id="140" name="Google Shape;140;gce7373a6ad_0_144"/>
          <p:cNvSpPr txBox="1"/>
          <p:nvPr>
            <p:ph idx="1" type="body"/>
          </p:nvPr>
        </p:nvSpPr>
        <p:spPr>
          <a:xfrm>
            <a:off x="685800" y="1752600"/>
            <a:ext cx="7772400" cy="4114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Arial"/>
              <a:buChar char="❖"/>
            </a:pPr>
            <a:r>
              <a:rPr lang="en-US" sz="2000">
                <a:latin typeface="Arial"/>
                <a:ea typeface="Arial"/>
                <a:cs typeface="Arial"/>
                <a:sym typeface="Arial"/>
              </a:rPr>
              <a:t>Thermometer Encoding is applied to the input pixels and during training the model is trained on encoded input values.</a:t>
            </a:r>
            <a:endParaRPr sz="2000">
              <a:latin typeface="Arial"/>
              <a:ea typeface="Arial"/>
              <a:cs typeface="Arial"/>
              <a:sym typeface="Arial"/>
            </a:endParaRPr>
          </a:p>
        </p:txBody>
      </p:sp>
      <p:pic>
        <p:nvPicPr>
          <p:cNvPr id="141" name="Google Shape;141;gce7373a6ad_0_144"/>
          <p:cNvPicPr preferRelativeResize="0"/>
          <p:nvPr/>
        </p:nvPicPr>
        <p:blipFill rotWithShape="1">
          <a:blip r:embed="rId3">
            <a:alphaModFix/>
          </a:blip>
          <a:srcRect b="0" l="0" r="0" t="0"/>
          <a:stretch/>
        </p:blipFill>
        <p:spPr>
          <a:xfrm>
            <a:off x="1312975" y="2399325"/>
            <a:ext cx="7145226" cy="1746725"/>
          </a:xfrm>
          <a:prstGeom prst="rect">
            <a:avLst/>
          </a:prstGeom>
          <a:noFill/>
          <a:ln>
            <a:noFill/>
          </a:ln>
        </p:spPr>
      </p:pic>
      <p:pic>
        <p:nvPicPr>
          <p:cNvPr id="142" name="Google Shape;142;gce7373a6ad_0_144"/>
          <p:cNvPicPr preferRelativeResize="0"/>
          <p:nvPr/>
        </p:nvPicPr>
        <p:blipFill>
          <a:blip r:embed="rId4">
            <a:alphaModFix/>
          </a:blip>
          <a:stretch>
            <a:fillRect/>
          </a:stretch>
        </p:blipFill>
        <p:spPr>
          <a:xfrm>
            <a:off x="2335150" y="4057575"/>
            <a:ext cx="5100876" cy="274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2021-03-31T02:02:57Z</dcterms:created>
  <dc:creator>Glen Uehara (Student)</dc:creator>
</cp:coreProperties>
</file>